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3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image" Target="../media/image5.pn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image" Target="../media/image5.pn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image" Target="../media/image5.pn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image" Target="../media/image5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/>
              <a:t>Халдварт </a:t>
            </a:r>
            <a:r>
              <a:rPr lang="mn-MN" sz="1400" dirty="0" smtClean="0"/>
              <a:t>өвчний</a:t>
            </a:r>
            <a:r>
              <a:rPr lang="mn-MN" sz="1400" baseline="0" dirty="0" smtClean="0"/>
              <a:t> тоо</a:t>
            </a:r>
            <a:r>
              <a:rPr lang="mn-MN" sz="1400" dirty="0" smtClean="0"/>
              <a:t> </a:t>
            </a:r>
            <a:r>
              <a:rPr lang="en-US" sz="1400" dirty="0" smtClean="0"/>
              <a:t>2014</a:t>
            </a:r>
            <a:r>
              <a:rPr lang="en-US" sz="1400" baseline="0" dirty="0" smtClean="0"/>
              <a:t> </a:t>
            </a:r>
            <a:r>
              <a:rPr lang="mn-MN" sz="1400" baseline="0" dirty="0" smtClean="0"/>
              <a:t>оны эхний </a:t>
            </a:r>
            <a:r>
              <a:rPr lang="en-US" sz="1400" baseline="0" dirty="0" smtClean="0"/>
              <a:t>3</a:t>
            </a:r>
            <a:r>
              <a:rPr lang="mn-MN" sz="1400" baseline="0" dirty="0" smtClean="0"/>
              <a:t>-р</a:t>
            </a:r>
            <a:r>
              <a:rPr lang="mn-MN" sz="1400" dirty="0" smtClean="0"/>
              <a:t> </a:t>
            </a:r>
            <a:r>
              <a:rPr lang="mn-MN" sz="1400" dirty="0"/>
              <a:t>улирлын байдлаар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4627872458713053E-2"/>
          <c:y val="0.1752165484108904"/>
          <c:w val="0.92887832670099568"/>
          <c:h val="0.64811815110789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</c:dLbls>
          <c:cat>
            <c:strRef>
              <c:f>Sheet1!$A$2:$A$4</c:f>
              <c:strCache>
                <c:ptCount val="3"/>
                <c:pt idx="0">
                  <c:v>2014-VII</c:v>
                </c:pt>
                <c:pt idx="1">
                  <c:v>2014-VIII</c:v>
                </c:pt>
                <c:pt idx="2">
                  <c:v>2014-IX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537</c:v>
                </c:pt>
                <c:pt idx="1">
                  <c:v>581</c:v>
                </c:pt>
                <c:pt idx="2">
                  <c:v>837</c:v>
                </c:pt>
              </c:numCache>
            </c:numRef>
          </c:val>
        </c:ser>
        <c:axId val="62804736"/>
        <c:axId val="62806272"/>
      </c:barChart>
      <c:catAx>
        <c:axId val="62804736"/>
        <c:scaling>
          <c:orientation val="minMax"/>
        </c:scaling>
        <c:axPos val="b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62806272"/>
        <c:crosses val="autoZero"/>
        <c:auto val="1"/>
        <c:lblAlgn val="ctr"/>
        <c:lblOffset val="100"/>
      </c:catAx>
      <c:valAx>
        <c:axId val="62806272"/>
        <c:scaling>
          <c:orientation val="minMax"/>
        </c:scaling>
        <c:delete val="1"/>
        <c:axPos val="l"/>
        <c:numFmt formatCode="General" sourceLinked="1"/>
        <c:tickLblPos val="none"/>
        <c:crossAx val="62804736"/>
        <c:crosses val="autoZero"/>
        <c:crossBetween val="between"/>
      </c:valAx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/>
              <a:t>Халдварт </a:t>
            </a:r>
            <a:r>
              <a:rPr lang="mn-MN" sz="1400" dirty="0" smtClean="0"/>
              <a:t>өвчний</a:t>
            </a:r>
            <a:r>
              <a:rPr lang="mn-MN" sz="1400" baseline="0" dirty="0" smtClean="0"/>
              <a:t> тоо</a:t>
            </a:r>
            <a:r>
              <a:rPr lang="mn-MN" sz="1400" dirty="0" smtClean="0"/>
              <a:t> </a:t>
            </a:r>
            <a:r>
              <a:rPr lang="en-US" sz="1400" dirty="0" smtClean="0"/>
              <a:t>201</a:t>
            </a:r>
            <a:r>
              <a:rPr lang="mn-MN" sz="1400" dirty="0" smtClean="0"/>
              <a:t>5</a:t>
            </a:r>
            <a:r>
              <a:rPr lang="en-US" sz="1400" baseline="0" dirty="0" smtClean="0"/>
              <a:t> </a:t>
            </a:r>
            <a:r>
              <a:rPr lang="mn-MN" sz="1400" baseline="0" dirty="0" smtClean="0"/>
              <a:t>оны эхний </a:t>
            </a:r>
            <a:r>
              <a:rPr lang="en-US" sz="1400" baseline="0" dirty="0" smtClean="0"/>
              <a:t>3</a:t>
            </a:r>
            <a:r>
              <a:rPr lang="mn-MN" sz="1400" baseline="0" dirty="0" smtClean="0"/>
              <a:t>-р</a:t>
            </a:r>
            <a:r>
              <a:rPr lang="mn-MN" sz="1400" dirty="0" smtClean="0"/>
              <a:t> </a:t>
            </a:r>
            <a:r>
              <a:rPr lang="mn-MN" sz="1400" dirty="0"/>
              <a:t>улирлын байдлаар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7939599051873345E-2"/>
          <c:y val="0.19038625657269354"/>
          <c:w val="0.92887832670099568"/>
          <c:h val="0.6213241902652072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</c:dLbls>
          <c:cat>
            <c:strRef>
              <c:f>Sheet1!$A$2:$A$4</c:f>
              <c:strCache>
                <c:ptCount val="3"/>
                <c:pt idx="0">
                  <c:v>2015-VII</c:v>
                </c:pt>
                <c:pt idx="1">
                  <c:v>2015-VIII</c:v>
                </c:pt>
                <c:pt idx="2">
                  <c:v>2015-IX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533</c:v>
                </c:pt>
                <c:pt idx="1">
                  <c:v>549</c:v>
                </c:pt>
                <c:pt idx="2">
                  <c:v>583</c:v>
                </c:pt>
              </c:numCache>
            </c:numRef>
          </c:val>
        </c:ser>
        <c:axId val="62723968"/>
        <c:axId val="62725504"/>
      </c:barChart>
      <c:catAx>
        <c:axId val="62723968"/>
        <c:scaling>
          <c:orientation val="minMax"/>
        </c:scaling>
        <c:axPos val="b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62725504"/>
        <c:crosses val="autoZero"/>
        <c:auto val="1"/>
        <c:lblAlgn val="ctr"/>
        <c:lblOffset val="100"/>
      </c:catAx>
      <c:valAx>
        <c:axId val="62725504"/>
        <c:scaling>
          <c:orientation val="minMax"/>
        </c:scaling>
        <c:delete val="1"/>
        <c:axPos val="l"/>
        <c:numFmt formatCode="General" sourceLinked="1"/>
        <c:tickLblPos val="none"/>
        <c:crossAx val="62723968"/>
        <c:crosses val="autoZero"/>
        <c:crossBetween val="between"/>
      </c:valAx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mn-MN" sz="1400" dirty="0">
                <a:latin typeface="Arial" pitchFamily="34" charset="0"/>
                <a:cs typeface="Arial" pitchFamily="34" charset="0"/>
              </a:rPr>
              <a:t>Халдварт</a:t>
            </a:r>
            <a:r>
              <a:rPr lang="mn-MN" sz="1400" baseline="0" dirty="0">
                <a:latin typeface="Arial" pitchFamily="34" charset="0"/>
                <a:cs typeface="Arial" pitchFamily="34" charset="0"/>
              </a:rPr>
              <a:t> өвчнөөр 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өвчлөгсдийн тоо, </a:t>
            </a:r>
            <a:r>
              <a:rPr lang="mn-MN" sz="1400" baseline="0" dirty="0">
                <a:latin typeface="Arial" pitchFamily="34" charset="0"/>
                <a:cs typeface="Arial" pitchFamily="34" charset="0"/>
              </a:rPr>
              <a:t>жил бүрийн </a:t>
            </a:r>
            <a:r>
              <a:rPr lang="en-US" sz="1400" baseline="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-н 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сарын өссөн дүнгээр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1833185840991099"/>
          <c:y val="3.2244550797862211E-2"/>
        </c:manualLayout>
      </c:layout>
    </c:title>
    <c:plotArea>
      <c:layout>
        <c:manualLayout>
          <c:layoutTarget val="inner"/>
          <c:xMode val="edge"/>
          <c:yMode val="edge"/>
          <c:x val="1.5682767084348067E-2"/>
          <c:y val="0.2214214684388475"/>
          <c:w val="0.94907407407407784"/>
          <c:h val="0.5950803786407354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2010-IX</c:v>
                </c:pt>
                <c:pt idx="1">
                  <c:v>2011-IX</c:v>
                </c:pt>
                <c:pt idx="2">
                  <c:v>2012-IX</c:v>
                </c:pt>
                <c:pt idx="3">
                  <c:v>2013-IX</c:v>
                </c:pt>
                <c:pt idx="4">
                  <c:v>2014-IX</c:v>
                </c:pt>
                <c:pt idx="5">
                  <c:v>2015-IX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762</c:v>
                </c:pt>
                <c:pt idx="1">
                  <c:v>825</c:v>
                </c:pt>
                <c:pt idx="2">
                  <c:v>820</c:v>
                </c:pt>
                <c:pt idx="3">
                  <c:v>682</c:v>
                </c:pt>
                <c:pt idx="4">
                  <c:v>837</c:v>
                </c:pt>
                <c:pt idx="5">
                  <c:v>583</c:v>
                </c:pt>
              </c:numCache>
            </c:numRef>
          </c:val>
        </c:ser>
        <c:axId val="64160128"/>
        <c:axId val="64161664"/>
      </c:barChart>
      <c:catAx>
        <c:axId val="64160128"/>
        <c:scaling>
          <c:orientation val="minMax"/>
        </c:scaling>
        <c:axPos val="b"/>
        <c:numFmt formatCode="General" sourceLinked="1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64161664"/>
        <c:crosses val="autoZero"/>
        <c:auto val="1"/>
        <c:lblAlgn val="ctr"/>
        <c:lblOffset val="100"/>
      </c:catAx>
      <c:valAx>
        <c:axId val="64161664"/>
        <c:scaling>
          <c:orientation val="minMax"/>
        </c:scaling>
        <c:delete val="1"/>
        <c:axPos val="l"/>
        <c:numFmt formatCode="General" sourceLinked="1"/>
        <c:tickLblPos val="none"/>
        <c:crossAx val="64160128"/>
        <c:crosses val="autoZero"/>
        <c:crossBetween val="between"/>
      </c:valAx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/>
              <a:t>Халдварт </a:t>
            </a:r>
            <a:r>
              <a:rPr lang="mn-MN" sz="1400" dirty="0" smtClean="0"/>
              <a:t>өвчний</a:t>
            </a:r>
            <a:r>
              <a:rPr lang="mn-MN" sz="1400" baseline="0" dirty="0" smtClean="0"/>
              <a:t> тоо</a:t>
            </a:r>
            <a:r>
              <a:rPr lang="mn-MN" sz="1400" dirty="0" smtClean="0"/>
              <a:t> </a:t>
            </a:r>
            <a:r>
              <a:rPr lang="en-US" sz="1400" dirty="0" smtClean="0"/>
              <a:t>201</a:t>
            </a:r>
            <a:r>
              <a:rPr lang="mn-MN" sz="1400" dirty="0" smtClean="0"/>
              <a:t>3</a:t>
            </a:r>
            <a:r>
              <a:rPr lang="en-US" sz="1400" baseline="0" dirty="0" smtClean="0"/>
              <a:t> </a:t>
            </a:r>
            <a:r>
              <a:rPr lang="mn-MN" sz="1400" baseline="0" dirty="0" smtClean="0"/>
              <a:t>оны эхний </a:t>
            </a:r>
            <a:r>
              <a:rPr lang="en-US" sz="1400" baseline="0" dirty="0" smtClean="0"/>
              <a:t>3</a:t>
            </a:r>
            <a:r>
              <a:rPr lang="mn-MN" sz="1400" baseline="0" dirty="0" smtClean="0"/>
              <a:t>-р</a:t>
            </a:r>
            <a:r>
              <a:rPr lang="mn-MN" sz="1400" dirty="0" smtClean="0"/>
              <a:t> </a:t>
            </a:r>
            <a:r>
              <a:rPr lang="mn-MN" sz="1400" dirty="0"/>
              <a:t>улирлын байдлаар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793959905187338E-2"/>
          <c:y val="0.185244697716824"/>
          <c:w val="0.92887832670099568"/>
          <c:h val="0.6264657491210767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</c:dLbls>
          <c:cat>
            <c:strRef>
              <c:f>Sheet1!$A$2:$A$4</c:f>
              <c:strCache>
                <c:ptCount val="3"/>
                <c:pt idx="0">
                  <c:v>2013-VII</c:v>
                </c:pt>
                <c:pt idx="1">
                  <c:v>2013-VIII</c:v>
                </c:pt>
                <c:pt idx="2">
                  <c:v>2013-IX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559</c:v>
                </c:pt>
                <c:pt idx="1">
                  <c:v>634</c:v>
                </c:pt>
                <c:pt idx="2">
                  <c:v>682</c:v>
                </c:pt>
              </c:numCache>
            </c:numRef>
          </c:val>
        </c:ser>
        <c:axId val="62207488"/>
        <c:axId val="62209024"/>
      </c:barChart>
      <c:catAx>
        <c:axId val="62207488"/>
        <c:scaling>
          <c:orientation val="minMax"/>
        </c:scaling>
        <c:axPos val="b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62209024"/>
        <c:crosses val="autoZero"/>
        <c:auto val="1"/>
        <c:lblAlgn val="ctr"/>
        <c:lblOffset val="100"/>
      </c:catAx>
      <c:valAx>
        <c:axId val="62209024"/>
        <c:scaling>
          <c:orientation val="minMax"/>
        </c:scaling>
        <c:delete val="1"/>
        <c:axPos val="l"/>
        <c:numFmt formatCode="General" sourceLinked="1"/>
        <c:tickLblPos val="none"/>
        <c:crossAx val="62207488"/>
        <c:crosses val="autoZero"/>
        <c:crossBetween val="between"/>
      </c:valAx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C254EB-4FF8-419E-89B8-429B34024A9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tistik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376857" y="801026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6"/>
          <p:cNvSpPr txBox="1">
            <a:spLocks/>
          </p:cNvSpPr>
          <p:nvPr/>
        </p:nvSpPr>
        <p:spPr bwMode="auto">
          <a:xfrm>
            <a:off x="1219200" y="1998663"/>
            <a:ext cx="7186613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mn-M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</a:t>
            </a:r>
          </a:p>
          <a:p>
            <a:pPr algn="ctr" eaLnBrk="0" hangingPunct="0"/>
            <a:r>
              <a:rPr lang="mn-MN" sz="4000" b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Эрүүл мэндийн инфографик</a:t>
            </a:r>
            <a:endParaRPr lang="mn-MN" sz="32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078786" y="6400800"/>
            <a:ext cx="7572054" cy="1588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6"/>
          <p:cNvSpPr txBox="1">
            <a:spLocks/>
          </p:cNvSpPr>
          <p:nvPr/>
        </p:nvSpPr>
        <p:spPr bwMode="auto">
          <a:xfrm>
            <a:off x="1258585" y="6431622"/>
            <a:ext cx="7351159" cy="2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Вэб: </a:t>
            </a:r>
            <a:r>
              <a:rPr lang="en-US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www.darkhan-uul@nso.mn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atistik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281164" y="790393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19200" y="3717966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0056" y="347254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Chart 17"/>
          <p:cNvGraphicFramePr/>
          <p:nvPr/>
        </p:nvGraphicFramePr>
        <p:xfrm>
          <a:off x="1235034" y="3947219"/>
          <a:ext cx="7669736" cy="2910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1947554" y="950026"/>
          <a:ext cx="6705855" cy="2470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335829" y="793185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tatistik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385455" y="3884221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5682" y="367442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Chart 14"/>
          <p:cNvGraphicFramePr/>
          <p:nvPr/>
        </p:nvGraphicFramePr>
        <p:xfrm>
          <a:off x="1330035" y="4154384"/>
          <a:ext cx="7813965" cy="2363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1947554" y="950026"/>
          <a:ext cx="6705855" cy="2470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326</TotalTime>
  <Words>74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ariunbayar</cp:lastModifiedBy>
  <cp:revision>57</cp:revision>
  <dcterms:created xsi:type="dcterms:W3CDTF">2015-01-14T09:22:32Z</dcterms:created>
  <dcterms:modified xsi:type="dcterms:W3CDTF">2015-10-21T01:32:23Z</dcterms:modified>
</cp:coreProperties>
</file>