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D37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864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93633925" cy="936339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.xlsx"/><Relationship Id="rId1" Type="http://schemas.openxmlformats.org/officeDocument/2006/relationships/image" Target="../media/image5.png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2.xlsx"/><Relationship Id="rId1" Type="http://schemas.openxmlformats.org/officeDocument/2006/relationships/image" Target="../media/image5.png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3.xlsx"/><Relationship Id="rId1" Type="http://schemas.openxmlformats.org/officeDocument/2006/relationships/image" Target="../media/image5.png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4.xlsx"/><Relationship Id="rId1" Type="http://schemas.openxmlformats.org/officeDocument/2006/relationships/image" Target="../media/image5.pn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400"/>
            </a:pPr>
            <a:r>
              <a:rPr lang="mn-MN" sz="1400" dirty="0"/>
              <a:t>Халдварт </a:t>
            </a:r>
            <a:r>
              <a:rPr lang="mn-MN" sz="1400" dirty="0" smtClean="0"/>
              <a:t>өвчний</a:t>
            </a:r>
            <a:r>
              <a:rPr lang="mn-MN" sz="1400" baseline="0" dirty="0" smtClean="0"/>
              <a:t> тоо</a:t>
            </a:r>
            <a:r>
              <a:rPr lang="mn-MN" sz="1400" dirty="0" smtClean="0"/>
              <a:t> </a:t>
            </a:r>
            <a:r>
              <a:rPr lang="en-US" sz="1400" dirty="0" smtClean="0"/>
              <a:t>2015</a:t>
            </a:r>
            <a:r>
              <a:rPr lang="en-US" sz="1400" baseline="0" dirty="0" smtClean="0"/>
              <a:t> </a:t>
            </a:r>
            <a:r>
              <a:rPr lang="mn-MN" sz="1400" baseline="0" dirty="0" smtClean="0"/>
              <a:t>оны эхний </a:t>
            </a:r>
            <a:r>
              <a:rPr lang="en-US" sz="1400" baseline="0" dirty="0" smtClean="0"/>
              <a:t>1</a:t>
            </a:r>
            <a:r>
              <a:rPr lang="mn-MN" sz="1400" baseline="0" dirty="0" smtClean="0"/>
              <a:t>-р</a:t>
            </a:r>
            <a:r>
              <a:rPr lang="mn-MN" sz="1400" dirty="0" smtClean="0"/>
              <a:t> </a:t>
            </a:r>
            <a:r>
              <a:rPr lang="mn-MN" sz="1400" dirty="0"/>
              <a:t>улирлын байдлаар</a:t>
            </a:r>
            <a:endParaRPr lang="en-US" sz="14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4.7939590098016446E-2"/>
          <c:y val="0.14031182696327887"/>
          <c:w val="0.92887832670099568"/>
          <c:h val="0.6830228725555112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</c:dLbls>
          <c:cat>
            <c:strRef>
              <c:f>Sheet1!$A$2:$A$4</c:f>
              <c:strCache>
                <c:ptCount val="3"/>
                <c:pt idx="0">
                  <c:v>2015-I</c:v>
                </c:pt>
                <c:pt idx="1">
                  <c:v>2015-II</c:v>
                </c:pt>
                <c:pt idx="2">
                  <c:v>2015-III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49</c:v>
                </c:pt>
                <c:pt idx="1">
                  <c:v>83</c:v>
                </c:pt>
                <c:pt idx="2">
                  <c:v>161</c:v>
                </c:pt>
              </c:numCache>
            </c:numRef>
          </c:val>
        </c:ser>
        <c:axId val="32639616"/>
        <c:axId val="32670080"/>
      </c:barChart>
      <c:catAx>
        <c:axId val="32639616"/>
        <c:scaling>
          <c:orientation val="minMax"/>
        </c:scaling>
        <c:axPos val="b"/>
        <c:tickLblPos val="nextTo"/>
        <c:spPr>
          <a:noFill/>
          <a:ln w="25400" cap="flat" cmpd="sng" algn="ctr">
            <a:solidFill>
              <a:schemeClr val="dk1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/>
          </a:p>
        </c:txPr>
        <c:crossAx val="32670080"/>
        <c:crosses val="autoZero"/>
        <c:auto val="1"/>
        <c:lblAlgn val="ctr"/>
        <c:lblOffset val="100"/>
      </c:catAx>
      <c:valAx>
        <c:axId val="32670080"/>
        <c:scaling>
          <c:orientation val="minMax"/>
        </c:scaling>
        <c:delete val="1"/>
        <c:axPos val="l"/>
        <c:numFmt formatCode="General" sourceLinked="1"/>
        <c:tickLblPos val="none"/>
        <c:crossAx val="32639616"/>
        <c:crosses val="autoZero"/>
        <c:crossBetween val="between"/>
      </c:valAx>
    </c:plotArea>
    <c:plotVisOnly val="1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/>
            </a:pPr>
            <a:r>
              <a:rPr lang="mn-MN" sz="1400" dirty="0"/>
              <a:t>Халдварт </a:t>
            </a:r>
            <a:r>
              <a:rPr lang="mn-MN" sz="1400" dirty="0" smtClean="0"/>
              <a:t>өвчний</a:t>
            </a:r>
            <a:r>
              <a:rPr lang="mn-MN" sz="1400" baseline="0" dirty="0" smtClean="0"/>
              <a:t> тоо</a:t>
            </a:r>
            <a:r>
              <a:rPr lang="mn-MN" sz="1400" dirty="0" smtClean="0"/>
              <a:t> </a:t>
            </a:r>
            <a:r>
              <a:rPr lang="en-US" sz="1400" dirty="0" smtClean="0"/>
              <a:t>2016</a:t>
            </a:r>
            <a:r>
              <a:rPr lang="en-US" sz="1400" baseline="0" dirty="0" smtClean="0"/>
              <a:t> </a:t>
            </a:r>
            <a:r>
              <a:rPr lang="mn-MN" sz="1400" baseline="0" dirty="0" smtClean="0"/>
              <a:t>оны эхний </a:t>
            </a:r>
            <a:r>
              <a:rPr lang="en-US" sz="1400" baseline="0" dirty="0" smtClean="0"/>
              <a:t>1</a:t>
            </a:r>
            <a:r>
              <a:rPr lang="mn-MN" sz="1400" baseline="0" dirty="0" smtClean="0"/>
              <a:t>-р</a:t>
            </a:r>
            <a:r>
              <a:rPr lang="mn-MN" sz="1400" dirty="0" smtClean="0"/>
              <a:t> </a:t>
            </a:r>
            <a:r>
              <a:rPr lang="mn-MN" sz="1400" dirty="0"/>
              <a:t>улирлын байдлаар</a:t>
            </a:r>
            <a:endParaRPr lang="en-US" sz="14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4.7939599051873366E-2"/>
          <c:y val="0.20066937428443268"/>
          <c:w val="0.92887832670099568"/>
          <c:h val="0.61104107255346851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</c:dLbls>
          <c:cat>
            <c:strRef>
              <c:f>Sheet1!$A$2:$A$4</c:f>
              <c:strCache>
                <c:ptCount val="3"/>
                <c:pt idx="0">
                  <c:v>2016-I</c:v>
                </c:pt>
                <c:pt idx="1">
                  <c:v>2016-II</c:v>
                </c:pt>
                <c:pt idx="2">
                  <c:v>2016-III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93</c:v>
                </c:pt>
                <c:pt idx="1">
                  <c:v>538</c:v>
                </c:pt>
                <c:pt idx="2">
                  <c:v>1869</c:v>
                </c:pt>
              </c:numCache>
            </c:numRef>
          </c:val>
        </c:ser>
        <c:axId val="32706560"/>
        <c:axId val="32708096"/>
      </c:barChart>
      <c:catAx>
        <c:axId val="32706560"/>
        <c:scaling>
          <c:orientation val="minMax"/>
        </c:scaling>
        <c:axPos val="b"/>
        <c:tickLblPos val="nextTo"/>
        <c:spPr>
          <a:noFill/>
          <a:ln w="25400" cap="flat" cmpd="sng" algn="ctr">
            <a:solidFill>
              <a:schemeClr val="dk1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/>
          </a:p>
        </c:txPr>
        <c:crossAx val="32708096"/>
        <c:crosses val="autoZero"/>
        <c:auto val="1"/>
        <c:lblAlgn val="ctr"/>
        <c:lblOffset val="100"/>
      </c:catAx>
      <c:valAx>
        <c:axId val="32708096"/>
        <c:scaling>
          <c:orientation val="minMax"/>
        </c:scaling>
        <c:delete val="1"/>
        <c:axPos val="l"/>
        <c:numFmt formatCode="General" sourceLinked="1"/>
        <c:tickLblPos val="none"/>
        <c:crossAx val="32706560"/>
        <c:crosses val="autoZero"/>
        <c:crossBetween val="between"/>
      </c:valAx>
    </c:plotArea>
    <c:plotVisOnly val="1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400"/>
            </a:pPr>
            <a:r>
              <a:rPr lang="mn-MN" sz="1400" dirty="0"/>
              <a:t>Халдварт </a:t>
            </a:r>
            <a:r>
              <a:rPr lang="mn-MN" sz="1400" dirty="0" smtClean="0"/>
              <a:t>өвчний</a:t>
            </a:r>
            <a:r>
              <a:rPr lang="mn-MN" sz="1400" baseline="0" dirty="0" smtClean="0"/>
              <a:t> тоо</a:t>
            </a:r>
            <a:r>
              <a:rPr lang="mn-MN" sz="1400" dirty="0" smtClean="0"/>
              <a:t> </a:t>
            </a:r>
            <a:r>
              <a:rPr lang="en-US" sz="1400" dirty="0" smtClean="0"/>
              <a:t>2014</a:t>
            </a:r>
            <a:r>
              <a:rPr lang="en-US" sz="1400" baseline="0" dirty="0" smtClean="0"/>
              <a:t> </a:t>
            </a:r>
            <a:r>
              <a:rPr lang="mn-MN" sz="1400" baseline="0" dirty="0" smtClean="0"/>
              <a:t>оны эхний </a:t>
            </a:r>
            <a:r>
              <a:rPr lang="en-US" sz="1400" baseline="0" dirty="0" smtClean="0"/>
              <a:t>1</a:t>
            </a:r>
            <a:r>
              <a:rPr lang="mn-MN" sz="1400" baseline="0" dirty="0" smtClean="0"/>
              <a:t>-р</a:t>
            </a:r>
            <a:r>
              <a:rPr lang="mn-MN" sz="1400" dirty="0" smtClean="0"/>
              <a:t> </a:t>
            </a:r>
            <a:r>
              <a:rPr lang="mn-MN" sz="1400" dirty="0"/>
              <a:t>улирлын байдлаар</a:t>
            </a:r>
            <a:endParaRPr lang="en-US" sz="14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4.7939599051873387E-2"/>
          <c:y val="0.12868754176086697"/>
          <c:w val="0.92887832670099568"/>
          <c:h val="0.6830228725555115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</c:dLbls>
          <c:cat>
            <c:strRef>
              <c:f>Sheet1!$A$2:$A$4</c:f>
              <c:strCache>
                <c:ptCount val="3"/>
                <c:pt idx="0">
                  <c:v>2014-I</c:v>
                </c:pt>
                <c:pt idx="1">
                  <c:v>2014-II</c:v>
                </c:pt>
                <c:pt idx="2">
                  <c:v>2014-III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95</c:v>
                </c:pt>
                <c:pt idx="1">
                  <c:v>154</c:v>
                </c:pt>
                <c:pt idx="2">
                  <c:v>250</c:v>
                </c:pt>
              </c:numCache>
            </c:numRef>
          </c:val>
        </c:ser>
        <c:axId val="32332032"/>
        <c:axId val="32337920"/>
      </c:barChart>
      <c:catAx>
        <c:axId val="32332032"/>
        <c:scaling>
          <c:orientation val="minMax"/>
        </c:scaling>
        <c:axPos val="b"/>
        <c:tickLblPos val="nextTo"/>
        <c:spPr>
          <a:noFill/>
          <a:ln w="25400" cap="flat" cmpd="sng" algn="ctr">
            <a:solidFill>
              <a:schemeClr val="dk1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/>
          </a:p>
        </c:txPr>
        <c:crossAx val="32337920"/>
        <c:crosses val="autoZero"/>
        <c:auto val="1"/>
        <c:lblAlgn val="ctr"/>
        <c:lblOffset val="100"/>
      </c:catAx>
      <c:valAx>
        <c:axId val="32337920"/>
        <c:scaling>
          <c:orientation val="minMax"/>
        </c:scaling>
        <c:delete val="1"/>
        <c:axPos val="l"/>
        <c:numFmt formatCode="General" sourceLinked="1"/>
        <c:tickLblPos val="none"/>
        <c:crossAx val="32332032"/>
        <c:crosses val="autoZero"/>
        <c:crossBetween val="between"/>
      </c:valAx>
    </c:plotArea>
    <c:plotVisOnly val="1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r>
              <a:rPr lang="mn-MN" sz="1400" dirty="0">
                <a:latin typeface="Arial" pitchFamily="34" charset="0"/>
                <a:cs typeface="Arial" pitchFamily="34" charset="0"/>
              </a:rPr>
              <a:t>Халдварт</a:t>
            </a:r>
            <a:r>
              <a:rPr lang="mn-MN" sz="1400" baseline="0" dirty="0">
                <a:latin typeface="Arial" pitchFamily="34" charset="0"/>
                <a:cs typeface="Arial" pitchFamily="34" charset="0"/>
              </a:rPr>
              <a:t> өвчнөөр </a:t>
            </a:r>
            <a:r>
              <a:rPr lang="mn-MN" sz="1400" baseline="0" dirty="0" smtClean="0">
                <a:latin typeface="Arial" pitchFamily="34" charset="0"/>
                <a:cs typeface="Arial" pitchFamily="34" charset="0"/>
              </a:rPr>
              <a:t>өвчлөгсдийн тоо, </a:t>
            </a:r>
            <a:r>
              <a:rPr lang="mn-MN" sz="1400" baseline="0" dirty="0">
                <a:latin typeface="Arial" pitchFamily="34" charset="0"/>
                <a:cs typeface="Arial" pitchFamily="34" charset="0"/>
              </a:rPr>
              <a:t>жил бүрийн </a:t>
            </a:r>
            <a:r>
              <a:rPr lang="mn-MN" sz="1400" baseline="0" dirty="0" smtClean="0">
                <a:latin typeface="Arial" pitchFamily="34" charset="0"/>
                <a:cs typeface="Arial" pitchFamily="34" charset="0"/>
              </a:rPr>
              <a:t>1-р улирлын  дүнгээр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0.11833185840991099"/>
          <c:y val="3.2244550797862211E-2"/>
        </c:manualLayout>
      </c:layout>
    </c:title>
    <c:plotArea>
      <c:layout>
        <c:manualLayout>
          <c:layoutTarget val="inner"/>
          <c:xMode val="edge"/>
          <c:yMode val="edge"/>
          <c:x val="1.5682767084348067E-2"/>
          <c:y val="0.2214214684388475"/>
          <c:w val="0.9490740740740784"/>
          <c:h val="0.5950803786407354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dLbls>
            <c:spPr>
              <a:solidFill>
                <a:schemeClr val="lt1"/>
              </a:solidFill>
              <a:ln w="25400" cap="flat" cmpd="sng" algn="ctr">
                <a:solidFill>
                  <a:schemeClr val="accent3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2011-1</c:v>
                </c:pt>
                <c:pt idx="1">
                  <c:v>2012-1</c:v>
                </c:pt>
                <c:pt idx="2">
                  <c:v>2013-1</c:v>
                </c:pt>
                <c:pt idx="3">
                  <c:v>2014-1</c:v>
                </c:pt>
                <c:pt idx="4">
                  <c:v>2015-1</c:v>
                </c:pt>
                <c:pt idx="5">
                  <c:v>2016-1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265</c:v>
                </c:pt>
                <c:pt idx="1">
                  <c:v>323</c:v>
                </c:pt>
                <c:pt idx="2">
                  <c:v>261</c:v>
                </c:pt>
                <c:pt idx="3">
                  <c:v>250</c:v>
                </c:pt>
                <c:pt idx="4">
                  <c:v>161</c:v>
                </c:pt>
                <c:pt idx="5">
                  <c:v>1869</c:v>
                </c:pt>
              </c:numCache>
            </c:numRef>
          </c:val>
        </c:ser>
        <c:axId val="32374144"/>
        <c:axId val="32851072"/>
      </c:barChart>
      <c:catAx>
        <c:axId val="32374144"/>
        <c:scaling>
          <c:orientation val="minMax"/>
        </c:scaling>
        <c:axPos val="b"/>
        <c:numFmt formatCode="General" sourceLinked="1"/>
        <c:tickLblPos val="nextTo"/>
        <c:spPr>
          <a:noFill/>
          <a:ln w="25400" cap="flat" cmpd="sng" algn="ctr">
            <a:solidFill>
              <a:schemeClr val="dk1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sz="14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/>
          </a:p>
        </c:txPr>
        <c:crossAx val="32851072"/>
        <c:crosses val="autoZero"/>
        <c:auto val="1"/>
        <c:lblAlgn val="ctr"/>
        <c:lblOffset val="100"/>
      </c:catAx>
      <c:valAx>
        <c:axId val="32851072"/>
        <c:scaling>
          <c:orientation val="minMax"/>
        </c:scaling>
        <c:delete val="1"/>
        <c:axPos val="l"/>
        <c:numFmt formatCode="General" sourceLinked="1"/>
        <c:tickLblPos val="none"/>
        <c:crossAx val="32374144"/>
        <c:crosses val="autoZero"/>
        <c:crossBetween val="between"/>
      </c:valAx>
    </c:plotArea>
    <c:plotVisOnly val="1"/>
  </c:chart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6C254EB-4FF8-419E-89B8-429B34024A96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tatistik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98619"/>
            <a:ext cx="945223" cy="861457"/>
          </a:xfrm>
          <a:prstGeom prst="rect">
            <a:avLst/>
          </a:prstGeom>
          <a:noFill/>
        </p:spPr>
      </p:pic>
      <p:cxnSp>
        <p:nvCxnSpPr>
          <p:cNvPr id="11" name="Straight Connector 10"/>
          <p:cNvCxnSpPr/>
          <p:nvPr/>
        </p:nvCxnSpPr>
        <p:spPr>
          <a:xfrm>
            <a:off x="1376857" y="801026"/>
            <a:ext cx="7530958" cy="10275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6"/>
          <p:cNvSpPr txBox="1">
            <a:spLocks/>
          </p:cNvSpPr>
          <p:nvPr/>
        </p:nvSpPr>
        <p:spPr bwMode="auto">
          <a:xfrm>
            <a:off x="1219200" y="1998663"/>
            <a:ext cx="7186613" cy="241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mn-MN" sz="40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Дархан-Уул аймгийн </a:t>
            </a:r>
          </a:p>
          <a:p>
            <a:pPr algn="ctr" eaLnBrk="0" hangingPunct="0"/>
            <a:r>
              <a:rPr lang="mn-MN" sz="4000" b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Эрүүл мэндийн инфографик</a:t>
            </a:r>
            <a:endParaRPr lang="mn-MN" sz="32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" name="Title 6"/>
          <p:cNvSpPr txBox="1">
            <a:spLocks/>
          </p:cNvSpPr>
          <p:nvPr/>
        </p:nvSpPr>
        <p:spPr bwMode="auto">
          <a:xfrm>
            <a:off x="1474342" y="425005"/>
            <a:ext cx="7186613" cy="325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ДАРХАН-УУЛ АЙМГИЙН СТАТИСТИКИЙН ХЭЛТЭС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078786" y="6400800"/>
            <a:ext cx="7572054" cy="1588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6"/>
          <p:cNvSpPr txBox="1">
            <a:spLocks/>
          </p:cNvSpPr>
          <p:nvPr/>
        </p:nvSpPr>
        <p:spPr bwMode="auto">
          <a:xfrm>
            <a:off x="1258585" y="6431622"/>
            <a:ext cx="7351159" cy="282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Вэб: </a:t>
            </a:r>
            <a:r>
              <a:rPr lang="en-US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www.darkhan-uul@nso.mn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tatistik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98619"/>
            <a:ext cx="945223" cy="861457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281164" y="790393"/>
            <a:ext cx="7530958" cy="10275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6"/>
          <p:cNvSpPr txBox="1">
            <a:spLocks/>
          </p:cNvSpPr>
          <p:nvPr/>
        </p:nvSpPr>
        <p:spPr bwMode="auto">
          <a:xfrm>
            <a:off x="1474342" y="425005"/>
            <a:ext cx="7186613" cy="325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ДАРХАН-УУЛ АЙМГИЙН СТАТИСТИКИЙН ХЭЛТЭС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219200" y="3717966"/>
            <a:ext cx="7543800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0056" y="3472543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8" name="Chart 17"/>
          <p:cNvGraphicFramePr/>
          <p:nvPr/>
        </p:nvGraphicFramePr>
        <p:xfrm>
          <a:off x="1235034" y="3947219"/>
          <a:ext cx="7669736" cy="2910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hart 12"/>
          <p:cNvGraphicFramePr/>
          <p:nvPr/>
        </p:nvGraphicFramePr>
        <p:xfrm>
          <a:off x="1947554" y="950026"/>
          <a:ext cx="6705855" cy="2470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335829" y="793185"/>
            <a:ext cx="7530958" cy="10275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Statistik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98619"/>
            <a:ext cx="945223" cy="861457"/>
          </a:xfrm>
          <a:prstGeom prst="rect">
            <a:avLst/>
          </a:prstGeom>
          <a:noFill/>
        </p:spPr>
      </p:pic>
      <p:sp>
        <p:nvSpPr>
          <p:cNvPr id="8" name="Title 6"/>
          <p:cNvSpPr txBox="1">
            <a:spLocks/>
          </p:cNvSpPr>
          <p:nvPr/>
        </p:nvSpPr>
        <p:spPr bwMode="auto">
          <a:xfrm>
            <a:off x="1474342" y="425005"/>
            <a:ext cx="7186613" cy="325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ДАРХАН-УУЛ АЙМГИЙН СТАТИСТИКИЙН ХЭЛТЭС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385455" y="3884221"/>
            <a:ext cx="7543800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5682" y="3674423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" name="Chart 15"/>
          <p:cNvGraphicFramePr/>
          <p:nvPr/>
        </p:nvGraphicFramePr>
        <p:xfrm>
          <a:off x="1947554" y="950026"/>
          <a:ext cx="6705855" cy="2470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1330035" y="4154384"/>
          <a:ext cx="7813965" cy="2363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600</TotalTime>
  <Words>70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Solstice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ariunbayar</cp:lastModifiedBy>
  <cp:revision>86</cp:revision>
  <dcterms:created xsi:type="dcterms:W3CDTF">2015-01-14T09:22:32Z</dcterms:created>
  <dcterms:modified xsi:type="dcterms:W3CDTF">2016-05-23T06:22:26Z</dcterms:modified>
</cp:coreProperties>
</file>