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3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858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image" Target="../media/image5.pn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image" Target="../media/image5.pn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image" Target="../media/image5.png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image" Target="../media/image5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2016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2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394E-2"/>
          <c:y val="0.12868754176086697"/>
          <c:w val="0.92887832670099568"/>
          <c:h val="0.68302287255551164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2016-IV</c:v>
                </c:pt>
                <c:pt idx="1">
                  <c:v>2016-V</c:v>
                </c:pt>
                <c:pt idx="2">
                  <c:v>2016-VI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2427</c:v>
                </c:pt>
                <c:pt idx="1">
                  <c:v>2654</c:v>
                </c:pt>
                <c:pt idx="2">
                  <c:v>2805</c:v>
                </c:pt>
              </c:numCache>
            </c:numRef>
          </c:val>
        </c:ser>
        <c:axId val="69241088"/>
        <c:axId val="32997376"/>
      </c:barChart>
      <c:catAx>
        <c:axId val="69241088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2997376"/>
        <c:crosses val="autoZero"/>
        <c:auto val="1"/>
        <c:lblAlgn val="ctr"/>
        <c:lblOffset val="100"/>
      </c:catAx>
      <c:valAx>
        <c:axId val="32997376"/>
        <c:scaling>
          <c:orientation val="minMax"/>
        </c:scaling>
        <c:delete val="1"/>
        <c:axPos val="l"/>
        <c:numFmt formatCode="General" sourceLinked="1"/>
        <c:tickLblPos val="none"/>
        <c:crossAx val="69241088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</a:t>
            </a:r>
            <a:r>
              <a:rPr lang="mn-MN" sz="1400" dirty="0" smtClean="0"/>
              <a:t>5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2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9051873408E-2"/>
          <c:y val="0.12868754176086697"/>
          <c:w val="0.92887832670099568"/>
          <c:h val="0.68302287255551186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2015-IV</c:v>
                </c:pt>
                <c:pt idx="1">
                  <c:v>2015-V</c:v>
                </c:pt>
                <c:pt idx="2">
                  <c:v>2015-VI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225</c:v>
                </c:pt>
                <c:pt idx="1">
                  <c:v>314</c:v>
                </c:pt>
                <c:pt idx="2">
                  <c:v>447</c:v>
                </c:pt>
              </c:numCache>
            </c:numRef>
          </c:val>
        </c:ser>
        <c:axId val="33033600"/>
        <c:axId val="33035392"/>
      </c:barChart>
      <c:catAx>
        <c:axId val="3303360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3035392"/>
        <c:crosses val="autoZero"/>
        <c:auto val="1"/>
        <c:lblAlgn val="ctr"/>
        <c:lblOffset val="100"/>
      </c:catAx>
      <c:valAx>
        <c:axId val="33035392"/>
        <c:scaling>
          <c:orientation val="minMax"/>
        </c:scaling>
        <c:delete val="1"/>
        <c:axPos val="l"/>
        <c:numFmt formatCode="General" sourceLinked="1"/>
        <c:tickLblPos val="none"/>
        <c:crossAx val="3303360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/>
            </a:pPr>
            <a:r>
              <a:rPr lang="mn-MN" sz="1400" dirty="0"/>
              <a:t>Халдварт </a:t>
            </a:r>
            <a:r>
              <a:rPr lang="mn-MN" sz="1400" dirty="0" smtClean="0"/>
              <a:t>өвчний</a:t>
            </a:r>
            <a:r>
              <a:rPr lang="mn-MN" sz="1400" baseline="0" dirty="0" smtClean="0"/>
              <a:t> тоо</a:t>
            </a:r>
            <a:r>
              <a:rPr lang="mn-MN" sz="1400" dirty="0" smtClean="0"/>
              <a:t> </a:t>
            </a:r>
            <a:r>
              <a:rPr lang="en-US" sz="1400" dirty="0" smtClean="0"/>
              <a:t>2014</a:t>
            </a:r>
            <a:r>
              <a:rPr lang="en-US" sz="1400" baseline="0" dirty="0" smtClean="0"/>
              <a:t> </a:t>
            </a:r>
            <a:r>
              <a:rPr lang="mn-MN" sz="1400" baseline="0" dirty="0" smtClean="0"/>
              <a:t>оны эхний </a:t>
            </a:r>
            <a:r>
              <a:rPr lang="en-US" sz="1400" baseline="0" dirty="0" smtClean="0"/>
              <a:t>2</a:t>
            </a:r>
            <a:r>
              <a:rPr lang="mn-MN" sz="1400" baseline="0" dirty="0" smtClean="0"/>
              <a:t>-р</a:t>
            </a:r>
            <a:r>
              <a:rPr lang="mn-MN" sz="1400" dirty="0" smtClean="0"/>
              <a:t> </a:t>
            </a:r>
            <a:r>
              <a:rPr lang="mn-MN" sz="1400" dirty="0"/>
              <a:t>улирлын байдлаар</a:t>
            </a:r>
            <a:endParaRPr lang="en-US" sz="14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4.7939590098016474E-2"/>
          <c:y val="0.14031182696327887"/>
          <c:w val="0.92887832670099568"/>
          <c:h val="0.6830228725555115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</c:dLbls>
          <c:cat>
            <c:strRef>
              <c:f>Sheet1!$A$2:$A$4</c:f>
              <c:strCache>
                <c:ptCount val="3"/>
                <c:pt idx="0">
                  <c:v>2014-IV</c:v>
                </c:pt>
                <c:pt idx="1">
                  <c:v>2014-V</c:v>
                </c:pt>
                <c:pt idx="2">
                  <c:v>2014-VI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351</c:v>
                </c:pt>
                <c:pt idx="1">
                  <c:v>440</c:v>
                </c:pt>
                <c:pt idx="2">
                  <c:v>506</c:v>
                </c:pt>
              </c:numCache>
            </c:numRef>
          </c:val>
        </c:ser>
        <c:axId val="34490240"/>
        <c:axId val="34491776"/>
      </c:barChart>
      <c:catAx>
        <c:axId val="34490240"/>
        <c:scaling>
          <c:orientation val="minMax"/>
        </c:scaling>
        <c:axPos val="b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4491776"/>
        <c:crosses val="autoZero"/>
        <c:auto val="1"/>
        <c:lblAlgn val="ctr"/>
        <c:lblOffset val="100"/>
      </c:catAx>
      <c:valAx>
        <c:axId val="34491776"/>
        <c:scaling>
          <c:orientation val="minMax"/>
        </c:scaling>
        <c:delete val="1"/>
        <c:axPos val="l"/>
        <c:numFmt formatCode="General" sourceLinked="1"/>
        <c:tickLblPos val="none"/>
        <c:crossAx val="34490240"/>
        <c:crosses val="autoZero"/>
        <c:crossBetween val="between"/>
      </c:valAx>
    </c:plotArea>
    <c:plotVisOnly val="1"/>
  </c:chart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r>
              <a:rPr lang="mn-MN" sz="1400" dirty="0">
                <a:latin typeface="Arial" pitchFamily="34" charset="0"/>
                <a:cs typeface="Arial" pitchFamily="34" charset="0"/>
              </a:rPr>
              <a:t>Халдварт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 өвчнөөр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өвчлөгсдийн тоо, </a:t>
            </a:r>
            <a:r>
              <a:rPr lang="mn-MN" sz="1400" baseline="0" dirty="0">
                <a:latin typeface="Arial" pitchFamily="34" charset="0"/>
                <a:cs typeface="Arial" pitchFamily="34" charset="0"/>
              </a:rPr>
              <a:t>жил бүрийн </a:t>
            </a:r>
            <a:r>
              <a:rPr lang="mn-MN" sz="1400" baseline="0" dirty="0" smtClean="0">
                <a:latin typeface="Arial" pitchFamily="34" charset="0"/>
                <a:cs typeface="Arial" pitchFamily="34" charset="0"/>
              </a:rPr>
              <a:t>6-н сарын өссөн дүнгээр 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0.11833185840991099"/>
          <c:y val="3.2244550797862211E-2"/>
        </c:manualLayout>
      </c:layout>
    </c:title>
    <c:plotArea>
      <c:layout>
        <c:manualLayout>
          <c:layoutTarget val="inner"/>
          <c:xMode val="edge"/>
          <c:yMode val="edge"/>
          <c:x val="1.5682767084348067E-2"/>
          <c:y val="0.2214214684388475"/>
          <c:w val="0.94907407407407818"/>
          <c:h val="0.59508037864073549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stretch>
                <a:fillRect/>
              </a:stretch>
            </a:blipFill>
          </c:spPr>
          <c:dLbls>
            <c:spPr>
              <a:solidFill>
                <a:schemeClr val="lt1"/>
              </a:solidFill>
              <a:ln w="25400" cap="flat" cmpd="sng" algn="ctr">
                <a:solidFill>
                  <a:schemeClr val="accent3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dk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2011-VI</c:v>
                </c:pt>
                <c:pt idx="1">
                  <c:v>2012-VI</c:v>
                </c:pt>
                <c:pt idx="2">
                  <c:v>2013-VI</c:v>
                </c:pt>
                <c:pt idx="3">
                  <c:v>2014-VI</c:v>
                </c:pt>
                <c:pt idx="4">
                  <c:v>2015-VI</c:v>
                </c:pt>
                <c:pt idx="5">
                  <c:v>2016-VI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523</c:v>
                </c:pt>
                <c:pt idx="1">
                  <c:v>606</c:v>
                </c:pt>
                <c:pt idx="2">
                  <c:v>493</c:v>
                </c:pt>
                <c:pt idx="3">
                  <c:v>506</c:v>
                </c:pt>
                <c:pt idx="4">
                  <c:v>447</c:v>
                </c:pt>
                <c:pt idx="5">
                  <c:v>2805</c:v>
                </c:pt>
              </c:numCache>
            </c:numRef>
          </c:val>
        </c:ser>
        <c:axId val="34911744"/>
        <c:axId val="37108352"/>
      </c:barChart>
      <c:catAx>
        <c:axId val="34911744"/>
        <c:scaling>
          <c:orientation val="minMax"/>
        </c:scaling>
        <c:axPos val="b"/>
        <c:numFmt formatCode="General" sourceLinked="1"/>
        <c:tickLblPos val="nextTo"/>
        <c:spPr>
          <a:noFill/>
          <a:ln w="25400" cap="flat" cmpd="sng" algn="ctr">
            <a:solidFill>
              <a:schemeClr val="dk1"/>
            </a:solidFill>
            <a:prstDash val="solid"/>
          </a:ln>
          <a:effectLst>
            <a:outerShdw blurRad="63500" dist="25400" dir="5400000" rotWithShape="0">
              <a:srgbClr val="000000">
                <a:alpha val="43137"/>
              </a:srgbClr>
            </a:outerShdw>
          </a:effectLst>
        </c:spPr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endParaRPr lang="en-US"/>
          </a:p>
        </c:txPr>
        <c:crossAx val="37108352"/>
        <c:crosses val="autoZero"/>
        <c:auto val="1"/>
        <c:lblAlgn val="ctr"/>
        <c:lblOffset val="100"/>
      </c:catAx>
      <c:valAx>
        <c:axId val="37108352"/>
        <c:scaling>
          <c:orientation val="minMax"/>
        </c:scaling>
        <c:delete val="1"/>
        <c:axPos val="l"/>
        <c:numFmt formatCode="General" sourceLinked="1"/>
        <c:tickLblPos val="none"/>
        <c:crossAx val="34911744"/>
        <c:crosses val="autoZero"/>
        <c:crossBetween val="between"/>
      </c:valAx>
    </c:plotArea>
    <c:plotVisOnly val="1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C254EB-4FF8-419E-89B8-429B34024A96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6CBE11-CE19-483D-BF6B-C6FCB5803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tatistik 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11" name="Straight Connector 10"/>
          <p:cNvCxnSpPr/>
          <p:nvPr/>
        </p:nvCxnSpPr>
        <p:spPr>
          <a:xfrm>
            <a:off x="1376857" y="801026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6"/>
          <p:cNvSpPr txBox="1">
            <a:spLocks/>
          </p:cNvSpPr>
          <p:nvPr/>
        </p:nvSpPr>
        <p:spPr bwMode="auto">
          <a:xfrm>
            <a:off x="1219200" y="1998663"/>
            <a:ext cx="7186613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mn-MN" sz="40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</a:t>
            </a:r>
          </a:p>
          <a:p>
            <a:pPr algn="ctr" eaLnBrk="0" hangingPunct="0"/>
            <a:r>
              <a:rPr lang="mn-MN" sz="4000" b="1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Эрүүл мэндийн инфографик</a:t>
            </a:r>
            <a:endParaRPr lang="mn-MN" sz="32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078786" y="6400800"/>
            <a:ext cx="7572054" cy="1588"/>
          </a:xfrm>
          <a:prstGeom prst="line">
            <a:avLst/>
          </a:prstGeom>
          <a:ln w="222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6"/>
          <p:cNvSpPr txBox="1">
            <a:spLocks/>
          </p:cNvSpPr>
          <p:nvPr/>
        </p:nvSpPr>
        <p:spPr bwMode="auto">
          <a:xfrm>
            <a:off x="1258585" y="6431622"/>
            <a:ext cx="7351159" cy="28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Вэб: </a:t>
            </a:r>
            <a:r>
              <a:rPr lang="en-US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www.darkhan-uul@nso.mn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281164" y="790393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1219200" y="3717966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0056" y="347254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1947554" y="950026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Chart 13"/>
          <p:cNvGraphicFramePr/>
          <p:nvPr/>
        </p:nvGraphicFramePr>
        <p:xfrm>
          <a:off x="2028702" y="3940629"/>
          <a:ext cx="6705855" cy="247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335829" y="793185"/>
            <a:ext cx="7530958" cy="10275"/>
          </a:xfrm>
          <a:prstGeom prst="line">
            <a:avLst/>
          </a:prstGeom>
          <a:ln w="254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Statistik 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8619"/>
            <a:ext cx="945223" cy="861457"/>
          </a:xfrm>
          <a:prstGeom prst="rect">
            <a:avLst/>
          </a:prstGeom>
          <a:noFill/>
        </p:spPr>
      </p:pic>
      <p:sp>
        <p:nvSpPr>
          <p:cNvPr id="8" name="Title 6"/>
          <p:cNvSpPr txBox="1">
            <a:spLocks/>
          </p:cNvSpPr>
          <p:nvPr/>
        </p:nvSpPr>
        <p:spPr bwMode="auto">
          <a:xfrm>
            <a:off x="1474342" y="425005"/>
            <a:ext cx="7186613" cy="32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eaLnBrk="0" hangingPunct="0"/>
            <a:r>
              <a:rPr lang="mn-MN" sz="1600" b="1" dirty="0" smtClean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ДАРХАН-УУЛ АЙМГИЙН СТАТИСТИКИЙН ХЭЛТЭС</a:t>
            </a:r>
            <a:endParaRPr lang="mn-MN" sz="1600" b="1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85455" y="3884221"/>
            <a:ext cx="7543800" cy="0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682" y="3674423"/>
            <a:ext cx="455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Chart 10"/>
          <p:cNvGraphicFramePr/>
          <p:nvPr/>
        </p:nvGraphicFramePr>
        <p:xfrm>
          <a:off x="1246910" y="919011"/>
          <a:ext cx="7669736" cy="29107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1330035" y="4154384"/>
          <a:ext cx="7813965" cy="2363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319</TotalTime>
  <Words>72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ariunbayar</cp:lastModifiedBy>
  <cp:revision>57</cp:revision>
  <dcterms:created xsi:type="dcterms:W3CDTF">2015-01-14T09:22:32Z</dcterms:created>
  <dcterms:modified xsi:type="dcterms:W3CDTF">2016-11-03T09:12:59Z</dcterms:modified>
</cp:coreProperties>
</file>