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3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 snapToGrid="0"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image" Target="../media/image5.jpeg"/><Relationship Id="rId1" Type="http://schemas.openxmlformats.org/officeDocument/2006/relationships/image" Target="../media/image4.wmf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mn-MN" sz="1400">
                <a:latin typeface="Arial" pitchFamily="34" charset="0"/>
                <a:cs typeface="Arial" pitchFamily="34" charset="0"/>
              </a:rPr>
              <a:t>Гэмт</a:t>
            </a:r>
            <a:r>
              <a:rPr lang="mn-MN" sz="1400" baseline="0">
                <a:latin typeface="Arial" pitchFamily="34" charset="0"/>
                <a:cs typeface="Arial" pitchFamily="34" charset="0"/>
              </a:rPr>
              <a:t> хэргийн</a:t>
            </a:r>
            <a:r>
              <a:rPr lang="en-US" sz="1400" baseline="0">
                <a:latin typeface="Arial" pitchFamily="34" charset="0"/>
                <a:cs typeface="Arial" pitchFamily="34" charset="0"/>
              </a:rPr>
              <a:t> </a:t>
            </a:r>
            <a:r>
              <a:rPr lang="mn-MN" sz="1400" baseline="0">
                <a:latin typeface="Arial" pitchFamily="34" charset="0"/>
                <a:cs typeface="Arial" pitchFamily="34" charset="0"/>
              </a:rPr>
              <a:t>тоо болон эрүүлжүүлэгдсэн хүний тоо, жил бүрийн эцсийн байдлаар</a:t>
            </a:r>
            <a:endParaRPr lang="en-US" sz="1400">
              <a:latin typeface="Arial" pitchFamily="34" charset="0"/>
              <a:cs typeface="Arial" pitchFamily="34" charset="0"/>
            </a:endParaRP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3.0812324929972022E-2"/>
          <c:y val="0.17182539682539738"/>
          <c:w val="0.93837535014005602"/>
          <c:h val="0.59410948631421101"/>
        </c:manualLayout>
      </c:layout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Гэмт хэрэг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4"/>
              <c:layout>
                <c:manualLayout>
                  <c:x val="-5.168158446785262E-2"/>
                  <c:y val="-3.687742842947745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599</c:v>
                </c:pt>
                <c:pt idx="1">
                  <c:v>557</c:v>
                </c:pt>
                <c:pt idx="2">
                  <c:v>619</c:v>
                </c:pt>
                <c:pt idx="3">
                  <c:v>754</c:v>
                </c:pt>
                <c:pt idx="4">
                  <c:v>888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Эрүүлжүүлэгдсэн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5377</c:v>
                </c:pt>
                <c:pt idx="1">
                  <c:v>5498</c:v>
                </c:pt>
                <c:pt idx="2">
                  <c:v>5642</c:v>
                </c:pt>
                <c:pt idx="3">
                  <c:v>5444</c:v>
                </c:pt>
                <c:pt idx="4">
                  <c:v>5836</c:v>
                </c:pt>
              </c:numCache>
            </c:numRef>
          </c:val>
        </c:ser>
        <c:gapWidth val="75"/>
        <c:shape val="cylinder"/>
        <c:axId val="32478336"/>
        <c:axId val="32479872"/>
        <c:axId val="54807168"/>
      </c:bar3DChart>
      <c:catAx>
        <c:axId val="324783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accent3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6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32479872"/>
        <c:crosses val="autoZero"/>
        <c:auto val="1"/>
        <c:lblAlgn val="ctr"/>
        <c:lblOffset val="100"/>
      </c:catAx>
      <c:valAx>
        <c:axId val="3247987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32478336"/>
        <c:crosses val="autoZero"/>
        <c:crossBetween val="between"/>
      </c:valAx>
      <c:serAx>
        <c:axId val="54807168"/>
        <c:scaling>
          <c:orientation val="minMax"/>
        </c:scaling>
        <c:delete val="1"/>
        <c:axPos val="b"/>
        <c:tickLblPos val="nextTo"/>
        <c:crossAx val="32479872"/>
        <c:crosses val="autoZero"/>
      </c:serAx>
    </c:plotArea>
    <c:legend>
      <c:legendPos val="b"/>
      <c:layout>
        <c:manualLayout>
          <c:xMode val="edge"/>
          <c:yMode val="edge"/>
          <c:x val="1.3288312919218465E-2"/>
          <c:y val="0.85284558180227477"/>
          <c:w val="0.98671170587981438"/>
          <c:h val="7.6491688538932706E-2"/>
        </c:manualLayout>
      </c:layout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r>
              <a:rPr lang="mn-MN" sz="1100">
                <a:latin typeface="Arial" pitchFamily="34" charset="0"/>
                <a:cs typeface="Arial" pitchFamily="34" charset="0"/>
              </a:rPr>
              <a:t>Гэмт</a:t>
            </a:r>
            <a:r>
              <a:rPr lang="mn-MN" sz="1100" baseline="0">
                <a:latin typeface="Arial" pitchFamily="34" charset="0"/>
                <a:cs typeface="Arial" pitchFamily="34" charset="0"/>
              </a:rPr>
              <a:t> хэргийн</a:t>
            </a:r>
            <a:r>
              <a:rPr lang="en-US" sz="1100" baseline="0">
                <a:latin typeface="Arial" pitchFamily="34" charset="0"/>
                <a:cs typeface="Arial" pitchFamily="34" charset="0"/>
              </a:rPr>
              <a:t> </a:t>
            </a:r>
            <a:r>
              <a:rPr lang="mn-MN" sz="1100" baseline="0">
                <a:latin typeface="Arial" pitchFamily="34" charset="0"/>
                <a:cs typeface="Arial" pitchFamily="34" charset="0"/>
              </a:rPr>
              <a:t>тоо болон эрүүлжүүлэгдсэн хүний тоо, 2014 оны 1-р улирлын байдлаар</a:t>
            </a:r>
            <a:endParaRPr lang="en-US" sz="110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0223684429022201"/>
          <c:y val="2.8883290129692808E-2"/>
        </c:manualLayout>
      </c:layout>
    </c:title>
    <c:plotArea>
      <c:layout>
        <c:manualLayout>
          <c:layoutTarget val="inner"/>
          <c:xMode val="edge"/>
          <c:yMode val="edge"/>
          <c:x val="3.0812324929972011E-2"/>
          <c:y val="0.27787617164697864"/>
          <c:w val="0.93837535014005602"/>
          <c:h val="0.4880588634805615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Гэмт хэрэг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4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I</c:v>
                </c:pt>
                <c:pt idx="1">
                  <c:v>2014 II</c:v>
                </c:pt>
                <c:pt idx="2">
                  <c:v>2014 III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97</c:v>
                </c:pt>
                <c:pt idx="1">
                  <c:v>160</c:v>
                </c:pt>
                <c:pt idx="2">
                  <c:v>238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Эрүүлжүүлэгдсэн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I</c:v>
                </c:pt>
                <c:pt idx="1">
                  <c:v>2014 II</c:v>
                </c:pt>
                <c:pt idx="2">
                  <c:v>2014 III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445</c:v>
                </c:pt>
                <c:pt idx="1">
                  <c:v>927</c:v>
                </c:pt>
                <c:pt idx="2">
                  <c:v>1440</c:v>
                </c:pt>
              </c:numCache>
            </c:numRef>
          </c:val>
        </c:ser>
        <c:gapWidth val="75"/>
        <c:overlap val="-25"/>
        <c:axId val="32868224"/>
        <c:axId val="32869760"/>
      </c:barChart>
      <c:catAx>
        <c:axId val="328682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32869760"/>
        <c:crosses val="autoZero"/>
        <c:auto val="1"/>
        <c:lblAlgn val="ctr"/>
        <c:lblOffset val="100"/>
      </c:catAx>
      <c:valAx>
        <c:axId val="3286976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32868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3288312919218465E-2"/>
          <c:y val="0.89763713185992333"/>
          <c:w val="0.9849972659667493"/>
          <c:h val="7.8553139061075763E-2"/>
        </c:manualLayout>
      </c:layout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r>
              <a:rPr lang="mn-MN" sz="1100">
                <a:latin typeface="Arial" pitchFamily="34" charset="0"/>
                <a:cs typeface="Arial" pitchFamily="34" charset="0"/>
              </a:rPr>
              <a:t>Гэмт</a:t>
            </a:r>
            <a:r>
              <a:rPr lang="mn-MN" sz="1100" baseline="0">
                <a:latin typeface="Arial" pitchFamily="34" charset="0"/>
                <a:cs typeface="Arial" pitchFamily="34" charset="0"/>
              </a:rPr>
              <a:t> хэргийн</a:t>
            </a:r>
            <a:r>
              <a:rPr lang="en-US" sz="1100" baseline="0">
                <a:latin typeface="Arial" pitchFamily="34" charset="0"/>
                <a:cs typeface="Arial" pitchFamily="34" charset="0"/>
              </a:rPr>
              <a:t> </a:t>
            </a:r>
            <a:r>
              <a:rPr lang="mn-MN" sz="1100" baseline="0">
                <a:latin typeface="Arial" pitchFamily="34" charset="0"/>
                <a:cs typeface="Arial" pitchFamily="34" charset="0"/>
              </a:rPr>
              <a:t>тоо болон эрүүлжүүлэгдсэн хүний тоо, 2014 оны 2-р улирлын байдлаар</a:t>
            </a:r>
            <a:endParaRPr lang="en-US" sz="110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3.0812324929972011E-2"/>
          <c:y val="0.27787617164697864"/>
          <c:w val="0.93837535014005602"/>
          <c:h val="0.4880588634805615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Гэмт хэрэг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IV</c:v>
                </c:pt>
                <c:pt idx="1">
                  <c:v>2014 V</c:v>
                </c:pt>
                <c:pt idx="2">
                  <c:v>2014 VI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324</c:v>
                </c:pt>
                <c:pt idx="1">
                  <c:v>405</c:v>
                </c:pt>
                <c:pt idx="2">
                  <c:v>470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Эрүүлжүүлэгдсэн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IV</c:v>
                </c:pt>
                <c:pt idx="1">
                  <c:v>2014 V</c:v>
                </c:pt>
                <c:pt idx="2">
                  <c:v>2014 VI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1883</c:v>
                </c:pt>
                <c:pt idx="1">
                  <c:v>2344</c:v>
                </c:pt>
                <c:pt idx="2">
                  <c:v>2729</c:v>
                </c:pt>
              </c:numCache>
            </c:numRef>
          </c:val>
        </c:ser>
        <c:gapWidth val="75"/>
        <c:overlap val="-25"/>
        <c:axId val="32547584"/>
        <c:axId val="32549120"/>
      </c:barChart>
      <c:catAx>
        <c:axId val="325475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32549120"/>
        <c:crosses val="autoZero"/>
        <c:auto val="1"/>
        <c:lblAlgn val="ctr"/>
        <c:lblOffset val="100"/>
      </c:catAx>
      <c:valAx>
        <c:axId val="3254912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32547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3288312919218465E-2"/>
          <c:y val="0.89763713185992333"/>
          <c:w val="0.9849972659667493"/>
          <c:h val="7.8553139061075763E-2"/>
        </c:manualLayout>
      </c:layout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r>
              <a:rPr lang="mn-MN" sz="1100" dirty="0">
                <a:latin typeface="Arial" pitchFamily="34" charset="0"/>
                <a:cs typeface="Arial" pitchFamily="34" charset="0"/>
              </a:rPr>
              <a:t>Гэмт</a:t>
            </a:r>
            <a:r>
              <a:rPr lang="mn-MN" sz="1100" baseline="0" dirty="0">
                <a:latin typeface="Arial" pitchFamily="34" charset="0"/>
                <a:cs typeface="Arial" pitchFamily="34" charset="0"/>
              </a:rPr>
              <a:t> хэргийн</a:t>
            </a:r>
            <a:r>
              <a:rPr lang="en-US" sz="11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1100" baseline="0" dirty="0">
                <a:latin typeface="Arial" pitchFamily="34" charset="0"/>
                <a:cs typeface="Arial" pitchFamily="34" charset="0"/>
              </a:rPr>
              <a:t>тоо болон эрүүлжүүлэгдсэн хүний тоо, 2014 оны 3-р улирлын байдлаар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2.711242545284728E-2"/>
          <c:y val="0.2328646413881954"/>
          <c:w val="0.93837535014005602"/>
          <c:h val="0.4880588634805615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Гэмт хэрэг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5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VII</c:v>
                </c:pt>
                <c:pt idx="1">
                  <c:v>2014 VIII</c:v>
                </c:pt>
                <c:pt idx="2">
                  <c:v>2014 IX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533</c:v>
                </c:pt>
                <c:pt idx="1">
                  <c:v>587</c:v>
                </c:pt>
                <c:pt idx="2">
                  <c:v>654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Эрүүлжүүлэгдсэн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VII</c:v>
                </c:pt>
                <c:pt idx="1">
                  <c:v>2014 VIII</c:v>
                </c:pt>
                <c:pt idx="2">
                  <c:v>2014 IX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3208</c:v>
                </c:pt>
                <c:pt idx="1">
                  <c:v>3611</c:v>
                </c:pt>
                <c:pt idx="2">
                  <c:v>4179</c:v>
                </c:pt>
              </c:numCache>
            </c:numRef>
          </c:val>
        </c:ser>
        <c:gapWidth val="75"/>
        <c:overlap val="-25"/>
        <c:axId val="32914816"/>
        <c:axId val="32920704"/>
      </c:barChart>
      <c:catAx>
        <c:axId val="329148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32920704"/>
        <c:crosses val="autoZero"/>
        <c:auto val="1"/>
        <c:lblAlgn val="ctr"/>
        <c:lblOffset val="100"/>
      </c:catAx>
      <c:valAx>
        <c:axId val="3292070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329148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3288312919218465E-2"/>
          <c:y val="0.89763713185992333"/>
          <c:w val="0.9849972659667493"/>
          <c:h val="7.8553139061075763E-2"/>
        </c:manualLayout>
      </c:layout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r>
              <a:rPr lang="mn-MN" sz="1100" dirty="0">
                <a:latin typeface="Arial" pitchFamily="34" charset="0"/>
                <a:cs typeface="Arial" pitchFamily="34" charset="0"/>
              </a:rPr>
              <a:t>Гэмт</a:t>
            </a:r>
            <a:r>
              <a:rPr lang="mn-MN" sz="1100" baseline="0" dirty="0">
                <a:latin typeface="Arial" pitchFamily="34" charset="0"/>
                <a:cs typeface="Arial" pitchFamily="34" charset="0"/>
              </a:rPr>
              <a:t> хэргийн</a:t>
            </a:r>
            <a:r>
              <a:rPr lang="en-US" sz="11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1100" baseline="0" dirty="0">
                <a:latin typeface="Arial" pitchFamily="34" charset="0"/>
                <a:cs typeface="Arial" pitchFamily="34" charset="0"/>
              </a:rPr>
              <a:t>тоо болон эрүүлжүүлэгдсэн хүний тоо, 2014 оны 4-р улирлын байдлаар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3.0812324929972011E-2"/>
          <c:y val="0.27787617164697864"/>
          <c:w val="0.93837535014005602"/>
          <c:h val="0.4880588634805615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Гэмт хэрэг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4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X</c:v>
                </c:pt>
                <c:pt idx="1">
                  <c:v>2014 XI</c:v>
                </c:pt>
                <c:pt idx="2">
                  <c:v>2014 XII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744</c:v>
                </c:pt>
                <c:pt idx="1">
                  <c:v>819</c:v>
                </c:pt>
                <c:pt idx="2">
                  <c:v>888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Эрүүлжүүлэгдсэн</c:v>
                </c:pt>
              </c:strCache>
            </c:strRef>
          </c:tx>
          <c:dLbls>
            <c:spPr>
              <a:solidFill>
                <a:schemeClr val="lt1"/>
              </a:solidFill>
              <a:ln w="25400" cap="flat" cmpd="sng" algn="ctr">
                <a:solidFill>
                  <a:schemeClr val="accent5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2014 X</c:v>
                </c:pt>
                <c:pt idx="1">
                  <c:v>2014 XI</c:v>
                </c:pt>
                <c:pt idx="2">
                  <c:v>2014 XII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4772</c:v>
                </c:pt>
                <c:pt idx="1">
                  <c:v>5208</c:v>
                </c:pt>
                <c:pt idx="2">
                  <c:v>5836</c:v>
                </c:pt>
              </c:numCache>
            </c:numRef>
          </c:val>
        </c:ser>
        <c:gapWidth val="75"/>
        <c:overlap val="-25"/>
        <c:axId val="33073408"/>
        <c:axId val="33079296"/>
      </c:barChart>
      <c:catAx>
        <c:axId val="330734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33079296"/>
        <c:crosses val="autoZero"/>
        <c:auto val="1"/>
        <c:lblAlgn val="ctr"/>
        <c:lblOffset val="100"/>
      </c:catAx>
      <c:valAx>
        <c:axId val="3307929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33073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3288312919218465E-2"/>
          <c:y val="0.89763713185992333"/>
          <c:w val="0.9849972659667493"/>
          <c:h val="7.8553139061075763E-2"/>
        </c:manualLayout>
      </c:layout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C38C2-6927-482D-BE62-B612F6EEBD95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1709C-6311-4B87-A0C0-16880A6F9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1709C-6311-4B87-A0C0-16880A6F9D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C254EB-4FF8-419E-89B8-429B34024A9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istik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068512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6"/>
          <p:cNvSpPr txBox="1">
            <a:spLocks/>
          </p:cNvSpPr>
          <p:nvPr/>
        </p:nvSpPr>
        <p:spPr bwMode="auto">
          <a:xfrm>
            <a:off x="1219200" y="1998663"/>
            <a:ext cx="7186613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mn-M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</a:t>
            </a:r>
          </a:p>
          <a:p>
            <a:pPr algn="ctr" eaLnBrk="0" hangingPunct="0"/>
            <a:r>
              <a:rPr lang="mn-M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улсын төсвийн талаарх инфографик</a:t>
            </a:r>
            <a:endParaRPr lang="mn-MN" sz="32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078786" y="6400800"/>
            <a:ext cx="7572054" cy="1588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93554" y="1638522"/>
          <a:ext cx="6880594" cy="3443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 descr="Statistik 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4" name="Straight Connector 3"/>
          <p:cNvCxnSpPr/>
          <p:nvPr/>
        </p:nvCxnSpPr>
        <p:spPr>
          <a:xfrm>
            <a:off x="1068512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408806" y="1193062"/>
          <a:ext cx="3432559" cy="2198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5377630" y="1193061"/>
          <a:ext cx="3432559" cy="2208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1522220" y="3792722"/>
          <a:ext cx="3432559" cy="2257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5194883" y="3785190"/>
          <a:ext cx="3432559" cy="2254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068512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tatistik log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048214" y="728330"/>
            <a:ext cx="11112" cy="32004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026948" y="3811773"/>
            <a:ext cx="11112" cy="32004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160721" y="3705446"/>
            <a:ext cx="7620000" cy="11113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03258" y="3446721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200</TotalTime>
  <Words>87</Words>
  <Application>Microsoft Office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ariunbayar</cp:lastModifiedBy>
  <cp:revision>35</cp:revision>
  <dcterms:created xsi:type="dcterms:W3CDTF">2015-01-14T09:22:32Z</dcterms:created>
  <dcterms:modified xsi:type="dcterms:W3CDTF">2015-01-15T09:16:22Z</dcterms:modified>
</cp:coreProperties>
</file>