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3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19" autoAdjust="0"/>
    <p:restoredTop sz="94709" autoAdjust="0"/>
  </p:normalViewPr>
  <p:slideViewPr>
    <p:cSldViewPr snapToGrid="0">
      <p:cViewPr>
        <p:scale>
          <a:sx n="80" d="100"/>
          <a:sy n="80" d="100"/>
        </p:scale>
        <p:origin x="-864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jpeg"/><Relationship Id="rId6" Type="http://schemas.openxmlformats.org/officeDocument/2006/relationships/package" Target="../embeddings/Microsoft_Office_Excel_Worksheet1.xlsx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image" Target="../media/image9.jpe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3.xlsx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mn-MN" sz="1400" dirty="0">
                <a:latin typeface="Arial" pitchFamily="34" charset="0"/>
                <a:cs typeface="Arial" pitchFamily="34" charset="0"/>
              </a:rPr>
              <a:t>Төсвийн орлого жил 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бүрийн эхний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3-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mn-MN" sz="1400" baseline="0" dirty="0" smtClean="0">
                <a:latin typeface="Arial" pitchFamily="34" charset="0"/>
                <a:cs typeface="Arial" pitchFamily="34" charset="0"/>
              </a:rPr>
              <a:t> сарын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байдлаар, сая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төг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1.3257575757575784E-2"/>
          <c:y val="0.26183053647370774"/>
          <c:w val="0.9583333333333337"/>
          <c:h val="0.5922834095353223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Pt>
            <c:idx val="1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2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</c:dPt>
          <c:dPt>
            <c:idx val="3"/>
            <c:spPr>
              <a:blipFill>
                <a:blip xmlns:r="http://schemas.openxmlformats.org/officeDocument/2006/relationships" r:embed="rId4"/>
                <a:stretch>
                  <a:fillRect/>
                </a:stretch>
              </a:blipFill>
            </c:spPr>
          </c:dPt>
          <c:dPt>
            <c:idx val="4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</c:spPr>
          </c:dPt>
          <c:dLbls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2011-III</c:v>
                </c:pt>
                <c:pt idx="1">
                  <c:v>2012-III</c:v>
                </c:pt>
                <c:pt idx="2">
                  <c:v>2013-III</c:v>
                </c:pt>
                <c:pt idx="3">
                  <c:v>2014-III</c:v>
                </c:pt>
                <c:pt idx="4">
                  <c:v>2015-III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2735.7</c:v>
                </c:pt>
                <c:pt idx="1">
                  <c:v>3522</c:v>
                </c:pt>
                <c:pt idx="2">
                  <c:v>4962.3999999999996</c:v>
                </c:pt>
                <c:pt idx="3">
                  <c:v>5553.3</c:v>
                </c:pt>
                <c:pt idx="4">
                  <c:v>5353.5</c:v>
                </c:pt>
              </c:numCache>
            </c:numRef>
          </c:val>
        </c:ser>
        <c:gapWidth val="75"/>
        <c:axId val="74400512"/>
        <c:axId val="74402048"/>
      </c:barChart>
      <c:catAx>
        <c:axId val="744005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74402048"/>
        <c:crosses val="autoZero"/>
        <c:auto val="1"/>
        <c:lblAlgn val="ctr"/>
        <c:lblOffset val="100"/>
      </c:catAx>
      <c:valAx>
        <c:axId val="7440204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74400512"/>
        <c:crosses val="autoZero"/>
        <c:crossBetween val="between"/>
      </c:valAx>
    </c:plotArea>
    <c:plotVisOnly val="1"/>
  </c:chart>
  <c:externalData r:id="rId6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mn-MN" sz="1400" dirty="0">
                <a:latin typeface="Arial" pitchFamily="34" charset="0"/>
                <a:cs typeface="Arial" pitchFamily="34" charset="0"/>
              </a:rPr>
              <a:t>Төсвийн зарлага жил 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бүрийн эхний 3-р</a:t>
            </a:r>
            <a:r>
              <a:rPr lang="mn-MN" sz="1400" baseline="0" dirty="0" smtClean="0">
                <a:latin typeface="Arial" pitchFamily="34" charset="0"/>
                <a:cs typeface="Arial" pitchFamily="34" charset="0"/>
              </a:rPr>
              <a:t> сарын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байдлаар, сая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төг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1.3257575757575779E-2"/>
          <c:y val="0.26183053647370774"/>
          <c:w val="0.9583333333333337"/>
          <c:h val="0.5922834095353218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spPr>
              <a:solidFill>
                <a:schemeClr val="lt1"/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2011-III</c:v>
                </c:pt>
                <c:pt idx="1">
                  <c:v>2012-III</c:v>
                </c:pt>
                <c:pt idx="2">
                  <c:v>2013-III</c:v>
                </c:pt>
                <c:pt idx="3">
                  <c:v>2014-III</c:v>
                </c:pt>
                <c:pt idx="4">
                  <c:v>2015-III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67923.3</c:v>
                </c:pt>
                <c:pt idx="1">
                  <c:v>10582.7</c:v>
                </c:pt>
                <c:pt idx="2">
                  <c:v>9890.2999999999993</c:v>
                </c:pt>
                <c:pt idx="3">
                  <c:v>6507.3</c:v>
                </c:pt>
                <c:pt idx="4">
                  <c:v>12177.7</c:v>
                </c:pt>
              </c:numCache>
            </c:numRef>
          </c:val>
        </c:ser>
        <c:gapWidth val="75"/>
        <c:overlap val="-25"/>
        <c:axId val="74442624"/>
        <c:axId val="74444160"/>
      </c:barChart>
      <c:catAx>
        <c:axId val="744426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74444160"/>
        <c:crosses val="autoZero"/>
        <c:auto val="1"/>
        <c:lblAlgn val="ctr"/>
        <c:lblOffset val="100"/>
      </c:catAx>
      <c:valAx>
        <c:axId val="74444160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74442624"/>
        <c:crosses val="autoZero"/>
        <c:crossBetween val="between"/>
      </c:valAx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title>
      <c:tx>
        <c:rich>
          <a:bodyPr/>
          <a:lstStyle/>
          <a:p>
            <a:pPr>
              <a:defRPr/>
            </a:pPr>
            <a:r>
              <a:rPr lang="mn-MN"/>
              <a:t>Төсвийн орлого болон зарлагын 1-р улирлын байдлаар, сая</a:t>
            </a:r>
            <a:r>
              <a:rPr lang="en-US"/>
              <a:t>.</a:t>
            </a:r>
            <a:r>
              <a:rPr lang="mn-MN"/>
              <a:t>төг 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2.0566238451181166E-2"/>
          <c:y val="0.20834623733344748"/>
          <c:w val="0.97943376154881878"/>
          <c:h val="0.5175599312122374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Төсвийн орлого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spPr>
              <a:solidFill>
                <a:schemeClr val="lt1"/>
              </a:solidFill>
              <a:ln w="25400" cap="flat" cmpd="sng" algn="ctr">
                <a:solidFill>
                  <a:schemeClr val="accent4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2015-I</c:v>
                </c:pt>
                <c:pt idx="1">
                  <c:v>2015-II</c:v>
                </c:pt>
                <c:pt idx="2">
                  <c:v>2015-III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943.8</c:v>
                </c:pt>
                <c:pt idx="1">
                  <c:v>2865.7</c:v>
                </c:pt>
                <c:pt idx="2">
                  <c:v>5353.5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Төсвийн зарлага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dLbls>
            <c:spPr>
              <a:solidFill>
                <a:schemeClr val="lt1"/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2015-I</c:v>
                </c:pt>
                <c:pt idx="1">
                  <c:v>2015-II</c:v>
                </c:pt>
                <c:pt idx="2">
                  <c:v>2015-III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2971.4</c:v>
                </c:pt>
                <c:pt idx="1">
                  <c:v>7170.1</c:v>
                </c:pt>
                <c:pt idx="2">
                  <c:v>12177.7</c:v>
                </c:pt>
              </c:numCache>
            </c:numRef>
          </c:val>
        </c:ser>
        <c:dLbls/>
        <c:axId val="36145024"/>
        <c:axId val="36261248"/>
      </c:barChart>
      <c:catAx>
        <c:axId val="361450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crossAx val="36261248"/>
        <c:crosses val="autoZero"/>
        <c:auto val="1"/>
        <c:lblAlgn val="ctr"/>
        <c:lblOffset val="100"/>
      </c:catAx>
      <c:valAx>
        <c:axId val="3626124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36145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366124681753285E-2"/>
          <c:y val="0.82451539010086239"/>
          <c:w val="0.87155243154180839"/>
          <c:h val="0.15266138532869042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3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C38C2-6927-482D-BE62-B612F6EEBD95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1709C-6311-4B87-A0C0-16880A6F9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1709C-6311-4B87-A0C0-16880A6F9DD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C254EB-4FF8-419E-89B8-429B34024A96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tistik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068512" y="811658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6"/>
          <p:cNvSpPr txBox="1">
            <a:spLocks/>
          </p:cNvSpPr>
          <p:nvPr/>
        </p:nvSpPr>
        <p:spPr bwMode="auto">
          <a:xfrm>
            <a:off x="1219200" y="1998663"/>
            <a:ext cx="7186613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mn-MN" sz="4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</a:t>
            </a:r>
          </a:p>
          <a:p>
            <a:pPr algn="ctr" eaLnBrk="0" hangingPunct="0"/>
            <a:r>
              <a:rPr lang="mn-MN" sz="4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улсын төсвийн талаарх инфографик</a:t>
            </a:r>
            <a:endParaRPr lang="mn-MN" sz="32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078786" y="6400800"/>
            <a:ext cx="7572054" cy="1588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6"/>
          <p:cNvSpPr txBox="1">
            <a:spLocks/>
          </p:cNvSpPr>
          <p:nvPr/>
        </p:nvSpPr>
        <p:spPr bwMode="auto">
          <a:xfrm>
            <a:off x="1258585" y="6431622"/>
            <a:ext cx="7351159" cy="28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Вэб: </a:t>
            </a:r>
            <a:r>
              <a:rPr lang="en-US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www.darkhan-uul@nso.mn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637414" y="818707"/>
            <a:ext cx="6962056" cy="3226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" name="Picture 8" descr="Statistik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330036" y="3776353"/>
            <a:ext cx="7505206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hart 11"/>
          <p:cNvGraphicFramePr/>
          <p:nvPr/>
        </p:nvGraphicFramePr>
        <p:xfrm>
          <a:off x="2339439" y="1033430"/>
          <a:ext cx="5605153" cy="2392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2113808" y="3990385"/>
          <a:ext cx="5866410" cy="2392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tistik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403498" y="786809"/>
            <a:ext cx="7195972" cy="35124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3669477" y="5242359"/>
            <a:ext cx="2895600" cy="3175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Chart 19"/>
          <p:cNvGraphicFramePr/>
          <p:nvPr/>
        </p:nvGraphicFramePr>
        <p:xfrm>
          <a:off x="1294410" y="1864426"/>
          <a:ext cx="746958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280</TotalTime>
  <Words>58</Words>
  <Application>Microsoft Office PowerPoint</Application>
  <PresentationFormat>On-screen Show (4:3)</PresentationFormat>
  <Paragraphs>10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ariunbayar</cp:lastModifiedBy>
  <cp:revision>52</cp:revision>
  <dcterms:created xsi:type="dcterms:W3CDTF">2015-01-14T09:22:32Z</dcterms:created>
  <dcterms:modified xsi:type="dcterms:W3CDTF">2015-05-07T01:37:23Z</dcterms:modified>
</cp:coreProperties>
</file>