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openxmlformats.org/officeDocument/2006/relationships/image" Target="media/image1.jpeg" TargetMode="External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xMode val="edge"/>
          <c:yMode val="edge"/>
          <c:x val="4.9092961666536497E-3"/>
          <c:y val="2.5361382066047714E-2"/>
          <c:w val="0.97878645016081733"/>
          <c:h val="0.87808056175813842"/>
        </c:manualLayout>
      </c:layout>
      <c:lineChart>
        <c:grouping val="standard"/>
        <c:ser>
          <c:idx val="0"/>
          <c:order val="0"/>
          <c:tx>
            <c:v>Бүгд</c:v>
          </c:tx>
          <c:spPr>
            <a:ln w="28575">
              <a:solidFill>
                <a:srgbClr val="C4BD97"/>
              </a:solidFill>
              <a:prstDash val="solid"/>
              <a:round/>
            </a:ln>
          </c:spPr>
          <c:marker>
            <c:symbol val="none"/>
          </c:marker>
          <c:dPt>
            <c:idx val="0"/>
          </c:dPt>
          <c:dPt>
            <c:idx val="1"/>
          </c:dPt>
          <c:dPt>
            <c:idx val="2"/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783" b="0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en-US"/>
              </a:p>
            </c:txPr>
            <c:showVal val="1"/>
          </c:dLbls>
          <c:cat>
            <c:strLit>
              <c:ptCount val="5"/>
              <c:pt idx="0">
                <c:v>2013 он</c:v>
              </c:pt>
              <c:pt idx="1">
                <c:v>2014 он</c:v>
              </c:pt>
              <c:pt idx="2">
                <c:v>2015 он</c:v>
              </c:pt>
              <c:pt idx="3">
                <c:v>2016 он</c:v>
              </c:pt>
              <c:pt idx="4">
                <c:v>2017 он</c:v>
              </c:pt>
            </c:strLit>
          </c:cat>
          <c:val>
            <c:numLit>
              <c:formatCode>General</c:formatCode>
              <c:ptCount val="5"/>
              <c:pt idx="0">
                <c:v>184797.1</c:v>
              </c:pt>
              <c:pt idx="1">
                <c:v>212701.9</c:v>
              </c:pt>
              <c:pt idx="2">
                <c:v>105997</c:v>
              </c:pt>
              <c:pt idx="3">
                <c:v>113921.20000000001</c:v>
              </c:pt>
              <c:pt idx="4">
                <c:v>195086.4</c:v>
              </c:pt>
            </c:numLit>
          </c:val>
        </c:ser>
        <c:ser>
          <c:idx val="1"/>
          <c:order val="1"/>
          <c:tx>
            <c:v>Цахилгаан, дулаан, ус</c:v>
          </c:tx>
          <c:spPr>
            <a:ln w="28575">
              <a:solidFill>
                <a:srgbClr val="BE4B48"/>
              </a:solidFill>
              <a:prstDash val="solid"/>
              <a:round/>
            </a:ln>
          </c:spPr>
          <c:marker>
            <c:symbol val="none"/>
          </c:marke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783" b="0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en-US"/>
              </a:p>
            </c:txPr>
            <c:showVal val="1"/>
          </c:dLbls>
          <c:cat>
            <c:strLit>
              <c:ptCount val="5"/>
              <c:pt idx="0">
                <c:v>2013 он</c:v>
              </c:pt>
              <c:pt idx="1">
                <c:v>2014 он</c:v>
              </c:pt>
              <c:pt idx="2">
                <c:v>2015 он</c:v>
              </c:pt>
              <c:pt idx="3">
                <c:v>2016 он</c:v>
              </c:pt>
              <c:pt idx="4">
                <c:v>2017 он</c:v>
              </c:pt>
            </c:strLit>
          </c:cat>
          <c:val>
            <c:numLit>
              <c:formatCode>General</c:formatCode>
              <c:ptCount val="5"/>
              <c:pt idx="0">
                <c:v>13022.2</c:v>
              </c:pt>
              <c:pt idx="1">
                <c:v>13416.6</c:v>
              </c:pt>
              <c:pt idx="2">
                <c:v>12935.1</c:v>
              </c:pt>
              <c:pt idx="3">
                <c:v>13319.2</c:v>
              </c:pt>
              <c:pt idx="4">
                <c:v>13609.4</c:v>
              </c:pt>
            </c:numLit>
          </c:val>
        </c:ser>
        <c:ser>
          <c:idx val="2"/>
          <c:order val="2"/>
          <c:tx>
            <c:v>Уул уурхай олборлолт</c:v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marker>
            <c:symbol val="none"/>
          </c:marker>
          <c:dPt>
            <c:idx val="0"/>
          </c:dPt>
          <c:dPt>
            <c:idx val="1"/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783" b="0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en-US"/>
              </a:p>
            </c:txPr>
            <c:showVal val="1"/>
          </c:dLbls>
          <c:cat>
            <c:strLit>
              <c:ptCount val="5"/>
              <c:pt idx="0">
                <c:v>2013 он</c:v>
              </c:pt>
              <c:pt idx="1">
                <c:v>2014 он</c:v>
              </c:pt>
              <c:pt idx="2">
                <c:v>2015 он</c:v>
              </c:pt>
              <c:pt idx="3">
                <c:v>2016 он</c:v>
              </c:pt>
              <c:pt idx="4">
                <c:v>2017 он</c:v>
              </c:pt>
            </c:strLit>
          </c:cat>
          <c:val>
            <c:numLit>
              <c:formatCode>General</c:formatCode>
              <c:ptCount val="5"/>
              <c:pt idx="0">
                <c:v>81730.600000000006</c:v>
              </c:pt>
              <c:pt idx="1">
                <c:v>63212</c:v>
              </c:pt>
              <c:pt idx="2">
                <c:v>9438.9</c:v>
              </c:pt>
              <c:pt idx="3">
                <c:v>57761.1</c:v>
              </c:pt>
              <c:pt idx="4">
                <c:v>131061.6</c:v>
              </c:pt>
            </c:numLit>
          </c:val>
        </c:ser>
        <c:ser>
          <c:idx val="3"/>
          <c:order val="3"/>
          <c:tx>
            <c:v>Боловсруулах үйлдвэрлэлт</c:v>
          </c:tx>
          <c:spPr>
            <a:ln w="28575">
              <a:solidFill>
                <a:srgbClr val="7D60A0"/>
              </a:solidFill>
              <a:prstDash val="solid"/>
              <a:round/>
            </a:ln>
          </c:spPr>
          <c:marker>
            <c:symbol val="none"/>
          </c:marker>
          <c:dPt>
            <c:idx val="0"/>
          </c:dPt>
          <c:dPt>
            <c:idx val="1"/>
          </c:dPt>
          <c:dPt>
            <c:idx val="2"/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783" b="0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en-US"/>
              </a:p>
            </c:txPr>
            <c:showVal val="1"/>
          </c:dLbls>
          <c:cat>
            <c:strLit>
              <c:ptCount val="5"/>
              <c:pt idx="0">
                <c:v>2013 он</c:v>
              </c:pt>
              <c:pt idx="1">
                <c:v>2014 он</c:v>
              </c:pt>
              <c:pt idx="2">
                <c:v>2015 он</c:v>
              </c:pt>
              <c:pt idx="3">
                <c:v>2016 он</c:v>
              </c:pt>
              <c:pt idx="4">
                <c:v>2017 он</c:v>
              </c:pt>
            </c:strLit>
          </c:cat>
          <c:val>
            <c:numLit>
              <c:formatCode>General</c:formatCode>
              <c:ptCount val="5"/>
              <c:pt idx="0">
                <c:v>90044.3</c:v>
              </c:pt>
              <c:pt idx="1">
                <c:v>136073.29999999999</c:v>
              </c:pt>
              <c:pt idx="2">
                <c:v>83623</c:v>
              </c:pt>
              <c:pt idx="3">
                <c:v>42840.9</c:v>
              </c:pt>
              <c:pt idx="4">
                <c:v>50415.4</c:v>
              </c:pt>
            </c:numLit>
          </c:val>
        </c:ser>
        <c:marker val="1"/>
        <c:axId val="74808704"/>
        <c:axId val="74807168"/>
      </c:lineChart>
      <c:valAx>
        <c:axId val="74807168"/>
        <c:scaling>
          <c:orientation val="minMax"/>
          <c:max val="220000"/>
          <c:min val="13000"/>
        </c:scaling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0.0" sourceLinked="0"/>
        <c:maj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79" b="0" i="0" u="none" strike="noStrike" kern="1200" baseline="0">
                <a:solidFill>
                  <a:srgbClr val="000000"/>
                </a:solidFill>
                <a:latin typeface="Arial Mon" pitchFamily="34"/>
              </a:defRPr>
            </a:pPr>
            <a:endParaRPr lang="en-US"/>
          </a:p>
        </c:txPr>
        <c:crossAx val="74808704"/>
        <c:crosses val="autoZero"/>
        <c:crossBetween val="between"/>
        <c:majorUnit val="30000"/>
        <c:minorUnit val="1000"/>
      </c:valAx>
      <c:catAx>
        <c:axId val="7480870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79" b="0" i="0" u="none" strike="noStrike" kern="1200" baseline="0">
                <a:solidFill>
                  <a:srgbClr val="000000"/>
                </a:solidFill>
                <a:latin typeface="Arial Mon" pitchFamily="34"/>
              </a:defRPr>
            </a:pPr>
            <a:endParaRPr lang="en-US"/>
          </a:p>
        </c:txPr>
        <c:crossAx val="74807168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783" b="0" i="0" u="none" strike="noStrike" kern="1200" baseline="0">
              <a:solidFill>
                <a:srgbClr val="000000"/>
              </a:solidFill>
              <a:latin typeface="Arial" pitchFamily="34"/>
              <a:cs typeface="Arial" pitchFamily="34"/>
            </a:defRPr>
          </a:pPr>
          <a:endParaRPr lang="en-US"/>
        </a:p>
      </c:txPr>
    </c:legend>
    <c:plotVisOnly val="1"/>
  </c:chart>
  <c:spPr>
    <a:blipFill>
      <a:blip xmlns:r="http://schemas.openxmlformats.org/officeDocument/2006/relationships" r:embed="rId1" r:link="rId2"/>
      <a:stretch>
        <a:fillRect/>
      </a:stretch>
    </a:blipFill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762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CE1B08F-6AA5-4E51-82CD-11EB34C58189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B2D35EA-1D11-4879-AC6B-0B7DC4C6615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C9E1DE-E48F-4B59-9520-A4F7860CE3E4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/>
          <p:nvPr/>
        </p:nvSpPr>
        <p:spPr>
          <a:xfrm>
            <a:off x="921431" y="1413799"/>
            <a:ext cx="210312" cy="2103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E2FFCF">
                  <a:alpha val="95000"/>
                </a:srgbClr>
              </a:gs>
              <a:gs pos="100000">
                <a:srgbClr val="D1FFBA">
                  <a:alpha val="90000"/>
                </a:srgbClr>
              </a:gs>
            </a:gsLst>
            <a:path path="circle">
              <a:fillToRect l="25000" t="12500" r="75000" b="87500"/>
            </a:path>
          </a:gradFill>
          <a:ln w="2002">
            <a:solidFill>
              <a:srgbClr val="78CF31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3" name="Oval 4"/>
          <p:cNvSpPr/>
          <p:nvPr/>
        </p:nvSpPr>
        <p:spPr>
          <a:xfrm>
            <a:off x="1157292" y="1344616"/>
            <a:ext cx="63495" cy="650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12701">
            <a:solidFill>
              <a:srgbClr val="6FB833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4" name="Title 13"/>
          <p:cNvSpPr txBox="1">
            <a:spLocks noGrp="1"/>
          </p:cNvSpPr>
          <p:nvPr>
            <p:ph type="ctrTitle"/>
          </p:nvPr>
        </p:nvSpPr>
        <p:spPr>
          <a:xfrm>
            <a:off x="1432563" y="359898"/>
            <a:ext cx="7406640" cy="1472184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1"/>
          <p:cNvSpPr txBox="1">
            <a:spLocks noGrp="1"/>
          </p:cNvSpPr>
          <p:nvPr>
            <p:ph type="subTitle" idx="1"/>
          </p:nvPr>
        </p:nvSpPr>
        <p:spPr>
          <a:xfrm>
            <a:off x="1432563" y="1850059"/>
            <a:ext cx="7406640" cy="1752603"/>
          </a:xfrm>
        </p:spPr>
        <p:txBody>
          <a:bodyPr tIns="0"/>
          <a:lstStyle>
            <a:lvl1pPr marL="27432" indent="0">
              <a:buNone/>
              <a:defRPr sz="2600">
                <a:solidFill>
                  <a:srgbClr val="25314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8413DB-C24E-480C-9E01-83932FD517B5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7" name="Footer Placeholder 1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0F8C07-C340-4C36-A5FD-E9CAF32D6C2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B9748D-4837-4891-B98C-12C691394477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5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19E93C-3FEE-4E68-B115-A088A028991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5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8CF40-140F-4C36-B79A-6177C249939C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5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FE8B2D-A4A7-4477-BCD5-5DE9CF810E2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0CD251-E0CA-4177-988E-C689AE1C499E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5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6CA5E-3FB0-487C-B366-17C321289CD6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282827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2286000" y="0"/>
            <a:ext cx="76196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66727D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Oval 5"/>
          <p:cNvSpPr/>
          <p:nvPr/>
        </p:nvSpPr>
        <p:spPr>
          <a:xfrm>
            <a:off x="2172321" y="2814660"/>
            <a:ext cx="210312" cy="2103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E2FFCF">
                  <a:alpha val="95000"/>
                </a:srgbClr>
              </a:gs>
              <a:gs pos="100000">
                <a:srgbClr val="D1FFBA">
                  <a:alpha val="90000"/>
                </a:srgbClr>
              </a:gs>
            </a:gsLst>
            <a:path path="circle">
              <a:fillToRect l="25000" t="12500" r="75000" b="87500"/>
            </a:path>
          </a:gradFill>
          <a:ln w="2002">
            <a:solidFill>
              <a:srgbClr val="78CF31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Oval 6"/>
          <p:cNvSpPr/>
          <p:nvPr/>
        </p:nvSpPr>
        <p:spPr>
          <a:xfrm>
            <a:off x="2408236" y="2746372"/>
            <a:ext cx="63495" cy="634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12701">
            <a:solidFill>
              <a:srgbClr val="6FB833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578388" y="2600325"/>
            <a:ext cx="6400800" cy="2286000"/>
          </a:xfrm>
        </p:spPr>
        <p:txBody>
          <a:bodyPr anchor="t"/>
          <a:lstStyle>
            <a:lvl1pPr>
              <a:lnSpc>
                <a:spcPts val="4500"/>
              </a:lnSpc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2578388" y="1066803"/>
            <a:ext cx="6400800" cy="150971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rgbClr val="253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40B5BE-A3EF-4D9F-B799-635743A16094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DF3AC8-46DD-4787-9AD8-C880D09CB38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3560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7608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4AF832-536D-4DA5-BF9F-F448B65FA91D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6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ED5DCE-F2AD-4295-B855-55EBF26D9C08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160334"/>
            <a:ext cx="8229600" cy="1143000"/>
          </a:xfrm>
        </p:spPr>
        <p:txBody>
          <a:bodyPr anchorCtr="1"/>
          <a:lstStyle>
            <a:lvl1pPr algn="ctr">
              <a:defRPr sz="45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3"/>
          </p:nvPr>
        </p:nvSpPr>
        <p:spPr>
          <a:xfrm>
            <a:off x="466344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2"/>
          </p:nvPr>
        </p:nvSpPr>
        <p:spPr>
          <a:xfrm>
            <a:off x="45720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6344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D4B9A-FE46-42BE-8447-D8C8CF103215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AF1A0-B44C-48AF-A8EE-2B48AEDC419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9A3D3-9D63-4CE3-BA83-40AEDD55D13C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4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C07EA-346E-440E-A729-3F514D648E8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7" y="0"/>
            <a:ext cx="8129582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4417" y="0"/>
            <a:ext cx="73023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66727D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9C7C3E-AA44-497E-BC99-3422BC55B2E3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94272B-60F9-459F-AC37-FC09E8BDC088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16776"/>
            <a:ext cx="3810003" cy="1162046"/>
          </a:xfrm>
        </p:spPr>
        <p:txBody>
          <a:bodyPr anchor="b"/>
          <a:lstStyle>
            <a:lvl1pPr>
              <a:lnSpc>
                <a:spcPts val="2000"/>
              </a:lnSpc>
              <a:defRPr sz="22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457200" y="1406959"/>
            <a:ext cx="3810003" cy="698501"/>
          </a:xfrm>
        </p:spPr>
        <p:txBody>
          <a:bodyPr/>
          <a:lstStyle>
            <a:lvl1pPr marL="4572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133596"/>
            <a:ext cx="8153403" cy="3992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0E99D5-BC7D-4700-99C9-C12717157AC3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C692F-B6A3-4678-B5EB-5F5983B6256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61996" y="1066803"/>
            <a:ext cx="4572000" cy="4572000"/>
          </a:xfrm>
          <a:prstGeom prst="rect">
            <a:avLst/>
          </a:prstGeom>
          <a:solidFill>
            <a:srgbClr val="FFFFFF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498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274320" rIns="91440" bIns="45720" anchor="t" anchorCtr="0" compatLnSpc="1"/>
          <a:lstStyle/>
          <a:p>
            <a:pPr marL="0" marR="0" lvl="0" indent="-283464" algn="l" defTabSz="914400" rtl="0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3" name="Flowchart: Process 5"/>
          <p:cNvSpPr/>
          <p:nvPr/>
        </p:nvSpPr>
        <p:spPr>
          <a:xfrm rot="19468682">
            <a:off x="396878" y="954085"/>
            <a:ext cx="685800" cy="20478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B9E3FF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Flowchart: Process 6"/>
          <p:cNvSpPr/>
          <p:nvPr/>
        </p:nvSpPr>
        <p:spPr>
          <a:xfrm rot="2103369" flipH="1">
            <a:off x="5003806" y="936623"/>
            <a:ext cx="649288" cy="20478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D6ECFF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886898" y="1066803"/>
            <a:ext cx="2743200" cy="1981203"/>
          </a:xfrm>
        </p:spPr>
        <p:txBody>
          <a:bodyPr anchor="b"/>
          <a:lstStyle>
            <a:lvl1pPr>
              <a:defRPr sz="21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38203" y="1143000"/>
            <a:ext cx="4419596" cy="3514532"/>
          </a:xfrm>
          <a:solidFill>
            <a:srgbClr val="D6ECFF"/>
          </a:solidFill>
        </p:spPr>
        <p:txBody>
          <a:bodyPr tIns="274320"/>
          <a:lstStyle>
            <a:lvl1pPr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2"/>
          </p:nvPr>
        </p:nvSpPr>
        <p:spPr>
          <a:xfrm>
            <a:off x="838203" y="4800600"/>
            <a:ext cx="4419596" cy="761996"/>
          </a:xfr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CBE1F1-F7ED-438A-8599-245058942B63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14836-9F11-46E8-B5FE-0344DA2C0B3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1.jpe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6"/>
          <p:cNvSpPr/>
          <p:nvPr/>
        </p:nvSpPr>
        <p:spPr>
          <a:xfrm>
            <a:off x="-815973" y="-815973"/>
            <a:ext cx="1638303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270"/>
              <a:gd name="f10" fmla="abs f3"/>
              <a:gd name="f11" fmla="abs f4"/>
              <a:gd name="f12" fmla="abs f5"/>
              <a:gd name="f13" fmla="+- 2700000 f1 0"/>
              <a:gd name="f14" fmla="+- 0 0 f9"/>
              <a:gd name="f15" fmla="+- 0 0 f6"/>
              <a:gd name="f16" fmla="?: f10 f3 1"/>
              <a:gd name="f17" fmla="?: f11 f4 1"/>
              <a:gd name="f18" fmla="?: f12 f5 1"/>
              <a:gd name="f19" fmla="*/ f14 f0 1"/>
              <a:gd name="f20" fmla="*/ f15 f0 1"/>
              <a:gd name="f21" fmla="+- f13 0 f1"/>
              <a:gd name="f22" fmla="*/ f16 1 21600"/>
              <a:gd name="f23" fmla="*/ f17 1 21600"/>
              <a:gd name="f24" fmla="*/ 21600 f16 1"/>
              <a:gd name="f25" fmla="*/ 21600 f17 1"/>
              <a:gd name="f26" fmla="*/ f19 1 f2"/>
              <a:gd name="f27" fmla="*/ f20 1 f2"/>
              <a:gd name="f28" fmla="+- f21 f1 0"/>
              <a:gd name="f29" fmla="min f23 f22"/>
              <a:gd name="f30" fmla="*/ f24 1 f18"/>
              <a:gd name="f31" fmla="*/ f25 1 f18"/>
              <a:gd name="f32" fmla="+- f26 0 f1"/>
              <a:gd name="f33" fmla="+- f27 0 f1"/>
              <a:gd name="f34" fmla="*/ f28 f7 1"/>
              <a:gd name="f35" fmla="val f30"/>
              <a:gd name="f36" fmla="val f31"/>
              <a:gd name="f37" fmla="+- 0 0 f32"/>
              <a:gd name="f38" fmla="+- 0 0 f33"/>
              <a:gd name="f39" fmla="*/ f34 1 f0"/>
              <a:gd name="f40" fmla="+- f36 0 f6"/>
              <a:gd name="f41" fmla="+- f35 0 f6"/>
              <a:gd name="f42" fmla="+- f38 0 f37"/>
              <a:gd name="f43" fmla="+- f37 f1 0"/>
              <a:gd name="f44" fmla="+- 0 0 f39"/>
              <a:gd name="f45" fmla="*/ f40 1 2"/>
              <a:gd name="f46" fmla="*/ f41 1 2"/>
              <a:gd name="f47" fmla="+- f42 21600000 0"/>
              <a:gd name="f48" fmla="+- 0 0 f44"/>
              <a:gd name="f49" fmla="*/ f43 f7 1"/>
              <a:gd name="f50" fmla="+- f6 f45 0"/>
              <a:gd name="f51" fmla="+- f6 f46 0"/>
              <a:gd name="f52" fmla="?: f42 f42 f47"/>
              <a:gd name="f53" fmla="*/ f48 f0 1"/>
              <a:gd name="f54" fmla="*/ f49 1 f0"/>
              <a:gd name="f55" fmla="*/ f46 f29 1"/>
              <a:gd name="f56" fmla="*/ f45 f29 1"/>
              <a:gd name="f57" fmla="*/ f53 1 f7"/>
              <a:gd name="f58" fmla="+- 0 0 f54"/>
              <a:gd name="f59" fmla="*/ f51 f29 1"/>
              <a:gd name="f60" fmla="*/ f50 f29 1"/>
              <a:gd name="f61" fmla="+- f57 0 f1"/>
              <a:gd name="f62" fmla="+- 0 0 f58"/>
              <a:gd name="f63" fmla="cos 1 f61"/>
              <a:gd name="f64" fmla="sin 1 f61"/>
              <a:gd name="f65" fmla="*/ f62 f0 1"/>
              <a:gd name="f66" fmla="+- 0 0 f63"/>
              <a:gd name="f67" fmla="+- 0 0 f64"/>
              <a:gd name="f68" fmla="*/ f65 1 f7"/>
              <a:gd name="f69" fmla="+- 0 0 f66"/>
              <a:gd name="f70" fmla="+- 0 0 f67"/>
              <a:gd name="f71" fmla="+- f68 0 f1"/>
              <a:gd name="f72" fmla="val f69"/>
              <a:gd name="f73" fmla="val f70"/>
              <a:gd name="f74" fmla="sin 1 f71"/>
              <a:gd name="f75" fmla="cos 1 f71"/>
              <a:gd name="f76" fmla="*/ f72 f46 1"/>
              <a:gd name="f77" fmla="*/ f73 f45 1"/>
              <a:gd name="f78" fmla="+- 0 0 f74"/>
              <a:gd name="f79" fmla="+- 0 0 f75"/>
              <a:gd name="f80" fmla="+- f51 0 f76"/>
              <a:gd name="f81" fmla="+- f51 f76 0"/>
              <a:gd name="f82" fmla="+- f50 0 f77"/>
              <a:gd name="f83" fmla="+- f50 f77 0"/>
              <a:gd name="f84" fmla="+- 0 0 f78"/>
              <a:gd name="f85" fmla="+- 0 0 f79"/>
              <a:gd name="f86" fmla="val f84"/>
              <a:gd name="f87" fmla="val f85"/>
              <a:gd name="f88" fmla="*/ f80 f29 1"/>
              <a:gd name="f89" fmla="*/ f82 f29 1"/>
              <a:gd name="f90" fmla="*/ f81 f29 1"/>
              <a:gd name="f91" fmla="*/ f83 f29 1"/>
              <a:gd name="f92" fmla="*/ f86 f46 1"/>
              <a:gd name="f93" fmla="*/ f87 f45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1 0"/>
              <a:gd name="f100" fmla="*/ f99 f7 1"/>
              <a:gd name="f101" fmla="*/ f100 1 f0"/>
              <a:gd name="f102" fmla="+- 0 0 f101"/>
              <a:gd name="f103" fmla="val f102"/>
              <a:gd name="f104" fmla="+- 0 0 f103"/>
              <a:gd name="f105" fmla="*/ f104 f0 1"/>
              <a:gd name="f106" fmla="*/ f105 1 f7"/>
              <a:gd name="f107" fmla="+- f106 0 f1"/>
              <a:gd name="f108" fmla="+- f107 f1 0"/>
              <a:gd name="f109" fmla="*/ f108 f7 1"/>
              <a:gd name="f110" fmla="*/ f109 1 f0"/>
              <a:gd name="f111" fmla="+- 0 0 f110"/>
              <a:gd name="f112" fmla="+- 0 0 f111"/>
              <a:gd name="f113" fmla="*/ f112 f0 1"/>
              <a:gd name="f114" fmla="*/ f113 1 f7"/>
              <a:gd name="f115" fmla="+- f114 0 f1"/>
              <a:gd name="f116" fmla="cos 1 f115"/>
              <a:gd name="f117" fmla="sin 1 f115"/>
              <a:gd name="f118" fmla="+- 0 0 f116"/>
              <a:gd name="f119" fmla="+- 0 0 f117"/>
              <a:gd name="f120" fmla="+- 0 0 f118"/>
              <a:gd name="f121" fmla="+- 0 0 f119"/>
              <a:gd name="f122" fmla="val f120"/>
              <a:gd name="f123" fmla="val f121"/>
              <a:gd name="f124" fmla="+- 0 0 f122"/>
              <a:gd name="f125" fmla="+- 0 0 f123"/>
              <a:gd name="f126" fmla="*/ f8 f124 1"/>
              <a:gd name="f127" fmla="*/ f8 f125 1"/>
              <a:gd name="f128" fmla="*/ f126 f46 1"/>
              <a:gd name="f129" fmla="*/ f127 f45 1"/>
              <a:gd name="f130" fmla="+- f51 f128 0"/>
              <a:gd name="f131" fmla="+- f50 f129 0"/>
              <a:gd name="f132" fmla="*/ f130 f29 1"/>
              <a:gd name="f133" fmla="*/ f13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8" t="f89" r="f90" b="f91"/>
            <a:pathLst>
              <a:path>
                <a:moveTo>
                  <a:pt x="f132" y="f133"/>
                </a:moveTo>
                <a:arcTo wR="f55" hR="f56" stAng="f37" swAng="f52"/>
                <a:lnTo>
                  <a:pt x="f59" y="f60"/>
                </a:lnTo>
                <a:close/>
              </a:path>
            </a:pathLst>
          </a:custGeom>
          <a:solidFill>
            <a:srgbClr val="F4FCFF">
              <a:alpha val="33000"/>
            </a:srgbClr>
          </a:solidFill>
          <a:ln w="3172">
            <a:solidFill>
              <a:srgbClr val="A5CBE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Oval 7"/>
          <p:cNvSpPr/>
          <p:nvPr/>
        </p:nvSpPr>
        <p:spPr>
          <a:xfrm>
            <a:off x="168277" y="20638"/>
            <a:ext cx="1703390" cy="170339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27303">
            <a:solidFill>
              <a:srgbClr val="DAF7FF"/>
            </a:solidFill>
            <a:prstDash val="solid"/>
          </a:ln>
          <a:effectLst>
            <a:outerShdw dist="25402" dir="5400000" algn="tl">
              <a:srgbClr val="95AEC3">
                <a:alpha val="8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Donut 10"/>
          <p:cNvSpPr/>
          <p:nvPr/>
        </p:nvSpPr>
        <p:spPr>
          <a:xfrm rot="2315666">
            <a:off x="182880" y="1055081"/>
            <a:ext cx="1125717" cy="11026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11833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1 0"/>
              <a:gd name="f17" fmla="*/ f11 f0 1"/>
              <a:gd name="f18" fmla="*/ f12 f0 1"/>
              <a:gd name="f19" fmla="?: f13 f4 1"/>
              <a:gd name="f20" fmla="?: f14 f5 1"/>
              <a:gd name="f21" fmla="?: f15 f6 1"/>
              <a:gd name="f22" fmla="+- f16 0 f1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0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0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1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0" swAng="f1"/>
                <a:arcTo wR="f51" hR="f52" stAng="f2" swAng="f1"/>
                <a:arcTo wR="f51" hR="f52" stAng="f7" swAng="f1"/>
                <a:arcTo wR="f51" hR="f52" stAng="f1" swAng="f1"/>
                <a:close/>
                <a:moveTo>
                  <a:pt x="f59" y="f55"/>
                </a:moveTo>
                <a:arcTo wR="f62" hR="f63" stAng="f0" swAng="f9"/>
                <a:arcTo wR="f62" hR="f63" stAng="f1" swAng="f9"/>
                <a:arcTo wR="f62" hR="f63" stAng="f7" swAng="f9"/>
                <a:arcTo wR="f62" hR="f63" stAng="f2" swAng="f9"/>
                <a:close/>
              </a:path>
            </a:pathLst>
          </a:custGeom>
          <a:gradFill>
            <a:gsLst>
              <a:gs pos="0">
                <a:srgbClr val="F5FCFF">
                  <a:alpha val="70000"/>
                </a:srgbClr>
              </a:gs>
              <a:gs pos="100000">
                <a:srgbClr val="F9FEFF">
                  <a:alpha val="55000"/>
                </a:srgbClr>
              </a:gs>
            </a:gsLst>
            <a:path path="circle">
              <a:fillToRect l="-407500" t="-50000" r="507500" b="150000"/>
            </a:path>
          </a:gradFill>
          <a:ln w="7351">
            <a:solidFill>
              <a:srgbClr val="96BEDF"/>
            </a:solidFill>
            <a:prstDash val="solid"/>
          </a:ln>
          <a:effectLst>
            <a:outerShdw dist="15005" dir="4499422" algn="tl">
              <a:srgbClr val="415261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012826" y="0"/>
            <a:ext cx="8131173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6" name="Title Placeholder 4"/>
          <p:cNvSpPr txBox="1">
            <a:spLocks noGrp="1"/>
          </p:cNvSpPr>
          <p:nvPr>
            <p:ph type="title"/>
          </p:nvPr>
        </p:nvSpPr>
        <p:spPr>
          <a:xfrm>
            <a:off x="1435095" y="274640"/>
            <a:ext cx="7499351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 txBox="1">
            <a:spLocks noGrp="1"/>
          </p:cNvSpPr>
          <p:nvPr>
            <p:ph type="body" idx="1"/>
          </p:nvPr>
        </p:nvSpPr>
        <p:spPr>
          <a:xfrm>
            <a:off x="1435095" y="1447796"/>
            <a:ext cx="7499351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3"/>
          <p:cNvSpPr txBox="1">
            <a:spLocks noGrp="1"/>
          </p:cNvSpPr>
          <p:nvPr>
            <p:ph type="dt" sz="half" idx="2"/>
          </p:nvPr>
        </p:nvSpPr>
        <p:spPr>
          <a:xfrm>
            <a:off x="3581403" y="630554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DAECB"/>
                </a:solidFill>
                <a:uFillTx/>
                <a:latin typeface="Gill Sans MT"/>
              </a:defRPr>
            </a:lvl1pPr>
          </a:lstStyle>
          <a:p>
            <a:pPr lvl="0"/>
            <a:fld id="{1ADEEDBD-DF77-4A23-8907-47085091E625}" type="datetime1">
              <a:rPr lang="en-US"/>
              <a:pPr lvl="0"/>
              <a:t>3/22/2018</a:t>
            </a:fld>
            <a:endParaRPr lang="en-US"/>
          </a:p>
        </p:txBody>
      </p:sp>
      <p:sp>
        <p:nvSpPr>
          <p:cNvPr id="9" name="Footer Placeholder 9"/>
          <p:cNvSpPr txBox="1">
            <a:spLocks noGrp="1"/>
          </p:cNvSpPr>
          <p:nvPr>
            <p:ph type="ftr" sz="quarter" idx="3"/>
          </p:nvPr>
        </p:nvSpPr>
        <p:spPr>
          <a:xfrm>
            <a:off x="5715000" y="630554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DAECB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Slide Number Placeholder 21"/>
          <p:cNvSpPr txBox="1">
            <a:spLocks noGrp="1"/>
          </p:cNvSpPr>
          <p:nvPr>
            <p:ph type="sldNum" sz="quarter" idx="4"/>
          </p:nvPr>
        </p:nvSpPr>
        <p:spPr>
          <a:xfrm>
            <a:off x="8613776" y="6305546"/>
            <a:ext cx="457200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DAECB"/>
                </a:solidFill>
                <a:uFillTx/>
                <a:latin typeface="Gill Sans MT"/>
              </a:defRPr>
            </a:lvl1pPr>
          </a:lstStyle>
          <a:p>
            <a:pPr lvl="0"/>
            <a:fld id="{CADD0156-E8C8-47AA-8F71-761B72F6761A}" type="slidenum">
              <a:t>‹#›</a:t>
            </a:fld>
            <a:endParaRPr lang="en-US"/>
          </a:p>
        </p:txBody>
      </p:sp>
      <p:sp>
        <p:nvSpPr>
          <p:cNvPr id="11" name="Rectangle 14"/>
          <p:cNvSpPr/>
          <p:nvPr/>
        </p:nvSpPr>
        <p:spPr>
          <a:xfrm>
            <a:off x="1014417" y="0"/>
            <a:ext cx="73023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66727D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300" b="0" i="0" u="none" strike="noStrike" kern="1200" cap="none" spc="0" baseline="0">
          <a:solidFill>
            <a:srgbClr val="495A74"/>
          </a:solidFill>
          <a:effectLst>
            <a:outerShdw dist="30001" dir="5400000">
              <a:srgbClr val="000000"/>
            </a:outerShdw>
          </a:effectLst>
          <a:uFillTx/>
          <a:latin typeface="Gill Sans MT"/>
        </a:defRPr>
      </a:lvl1pPr>
    </p:titleStyle>
    <p:bodyStyle>
      <a:lvl1pPr marL="365129" marR="0" lvl="0" indent="-282577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7FD13B"/>
        </a:buClr>
        <a:buSzPct val="80000"/>
        <a:buFont typeface="Wingdings 2" pitchFamily="18"/>
        <a:buChar char="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Gill Sans MT"/>
        </a:defRPr>
      </a:lvl1pPr>
      <a:lvl2pPr marL="639759" marR="0" lvl="1" indent="-236536" algn="l" defTabSz="914400" rtl="0" fontAlgn="auto" hangingPunct="0">
        <a:lnSpc>
          <a:spcPct val="100000"/>
        </a:lnSpc>
        <a:spcBef>
          <a:spcPts val="550"/>
        </a:spcBef>
        <a:spcAft>
          <a:spcPts val="0"/>
        </a:spcAft>
        <a:buClr>
          <a:srgbClr val="7FD13B"/>
        </a:buClr>
        <a:buSzPct val="100000"/>
        <a:buFont typeface="Verdana" pitchFamily="34"/>
        <a:buChar char="◦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Gill Sans MT"/>
        </a:defRPr>
      </a:lvl2pPr>
      <a:lvl3pPr marL="885825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100000"/>
        <a:buFont typeface="Wingdings 2" pitchFamily="18"/>
        <a:buChar char="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Gill Sans MT"/>
        </a:defRPr>
      </a:lvl3pPr>
      <a:lvl4pPr marL="1096959" marR="0" lvl="3" indent="-173041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2" pitchFamily="18"/>
        <a:buChar char="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Gill Sans MT"/>
        </a:defRPr>
      </a:lvl4pPr>
      <a:lvl5pPr marL="1296984" marR="0" lvl="4" indent="-182559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ADDC"/>
        </a:buClr>
        <a:buSzPct val="100000"/>
        <a:buFont typeface="Wingdings 2" pitchFamily="18"/>
        <a:buChar char="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Gill Sans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package" Target="../embeddings/Microsoft_Office_Excel_Worksheet1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Chart3.xls"/><Relationship Id="rId3" Type="http://schemas.openxmlformats.org/officeDocument/2006/relationships/package" Target="../embeddings/Microsoft_Office_Excel_Worksheet2.xlsx"/><Relationship Id="rId7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Chart2.xls"/><Relationship Id="rId5" Type="http://schemas.openxmlformats.org/officeDocument/2006/relationships/package" Target="../embeddings/Microsoft_Office_Excel_Worksheet3.xlsx"/><Relationship Id="rId4" Type="http://schemas.openxmlformats.org/officeDocument/2006/relationships/oleObject" Target="../embeddings/Microsoft_Office_Excel_Char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Chart5.xls"/><Relationship Id="rId5" Type="http://schemas.openxmlformats.org/officeDocument/2006/relationships/package" Target="../embeddings/Microsoft_Office_Excel_Worksheet6.xlsx"/><Relationship Id="rId4" Type="http://schemas.openxmlformats.org/officeDocument/2006/relationships/oleObject" Target="../embeddings/Microsoft_Office_Excel_Char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7796" y="152403"/>
            <a:ext cx="6934196" cy="990596"/>
          </a:xfrm>
        </p:spPr>
        <p:txBody>
          <a:bodyPr anchorCtr="1"/>
          <a:lstStyle/>
          <a:p>
            <a:pPr lvl="0" algn="ctr" hangingPunct="1"/>
            <a:r>
              <a:rPr lang="mn-MN" sz="2500" i="1">
                <a:solidFill>
                  <a:srgbClr val="003E6C"/>
                </a:solidFill>
                <a:latin typeface="Arial" pitchFamily="34"/>
                <a:cs typeface="Arial" pitchFamily="34"/>
              </a:rPr>
              <a:t>Аж үйлдвэрийн 5 жилийн  үйлдвэрлэлт</a:t>
            </a:r>
            <a:r>
              <a:rPr lang="en-US" sz="2500" i="1">
                <a:solidFill>
                  <a:srgbClr val="003E6C"/>
                </a:solidFill>
                <a:latin typeface="Arial" pitchFamily="34"/>
                <a:cs typeface="Arial" pitchFamily="34"/>
              </a:rPr>
              <a:t> 2017 </a:t>
            </a:r>
            <a:r>
              <a:rPr lang="mn-MN" sz="2500" i="1">
                <a:solidFill>
                  <a:srgbClr val="003E6C"/>
                </a:solidFill>
                <a:latin typeface="Arial" pitchFamily="34"/>
                <a:cs typeface="Arial" pitchFamily="34"/>
              </a:rPr>
              <a:t>оны байдлаар</a:t>
            </a:r>
            <a:br>
              <a:rPr lang="mn-MN" sz="2500" i="1">
                <a:solidFill>
                  <a:srgbClr val="003E6C"/>
                </a:solidFill>
                <a:latin typeface="Arial" pitchFamily="34"/>
                <a:cs typeface="Arial" pitchFamily="34"/>
              </a:rPr>
            </a:br>
            <a:r>
              <a:rPr lang="mn-MN" sz="800" i="1">
                <a:solidFill>
                  <a:srgbClr val="003E6C"/>
                </a:solidFill>
                <a:latin typeface="Arial" pitchFamily="34"/>
                <a:cs typeface="Arial" pitchFamily="34"/>
              </a:rPr>
              <a:t> / 2005 оны зэрэгцүүлэх үнэ, сараар, сая.төг/</a:t>
            </a:r>
            <a:endParaRPr lang="en-US" sz="800" i="1">
              <a:solidFill>
                <a:srgbClr val="003E6C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3413" y="1446213"/>
          <a:ext cx="5773737" cy="1373187"/>
        </p:xfrm>
        <a:graphic>
          <a:graphicData uri="http://schemas.openxmlformats.org/presentationml/2006/ole">
            <p:oleObj spid="_x0000_s1026" r:id="rId4" imgW="5438880" imgH="1343025" progId="Excel.Sheet.12">
              <p:embed/>
            </p:oleObj>
          </a:graphicData>
        </a:graphic>
      </p:graphicFrame>
      <p:graphicFrame>
        <p:nvGraphicFramePr>
          <p:cNvPr id="4" name="Chart 4"/>
          <p:cNvGraphicFramePr/>
          <p:nvPr/>
        </p:nvGraphicFramePr>
        <p:xfrm>
          <a:off x="1527176" y="3203572"/>
          <a:ext cx="7042151" cy="34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66800" y="1524000"/>
          <a:ext cx="4167188" cy="627063"/>
        </p:xfrm>
        <a:graphic>
          <a:graphicData uri="http://schemas.openxmlformats.org/presentationml/2006/ole">
            <p:oleObj spid="_x0000_s2050" r:id="rId3" imgW="4867290" imgH="742950" progId="Excel.Sheet.12">
              <p:embed/>
            </p:oleObj>
          </a:graphicData>
        </a:graphic>
      </p:graphicFrame>
      <p:sp>
        <p:nvSpPr>
          <p:cNvPr id="3" name="Title 1"/>
          <p:cNvSpPr txBox="1"/>
          <p:nvPr/>
        </p:nvSpPr>
        <p:spPr>
          <a:xfrm>
            <a:off x="1219196" y="304796"/>
            <a:ext cx="7619996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N" sz="2400" b="0" i="1" u="none" strike="noStrike" kern="1200" cap="none" spc="0" baseline="0">
                <a:solidFill>
                  <a:srgbClr val="003E6C"/>
                </a:solidFill>
                <a:effectLst>
                  <a:outerShdw dist="30001" dir="54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Аж үйлдвэрийн бүтээгдэхүүний </a:t>
            </a:r>
            <a:endParaRPr lang="en-US" sz="2400" b="0" i="1" u="none" strike="noStrike" kern="1200" cap="none" spc="0" baseline="0">
              <a:solidFill>
                <a:srgbClr val="003E6C"/>
              </a:solidFill>
              <a:effectLst>
                <a:outerShdw dist="30001" dir="5400000">
                  <a:srgbClr val="000000"/>
                </a:outerShdw>
              </a:effectLst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N" sz="2400" b="0" i="1" u="none" strike="noStrike" kern="1200" cap="none" spc="0" baseline="0">
                <a:solidFill>
                  <a:srgbClr val="003E6C"/>
                </a:solidFill>
                <a:effectLst>
                  <a:outerShdw dist="30001" dir="54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гол нэр төрлийн үйлдвэрлэлт </a:t>
            </a:r>
            <a:endParaRPr lang="en-US" sz="800" b="0" i="1" u="none" strike="noStrike" kern="1200" cap="none" spc="0" baseline="0">
              <a:solidFill>
                <a:srgbClr val="003E6C"/>
              </a:solidFill>
              <a:effectLst>
                <a:outerShdw dist="30001" dir="5400000">
                  <a:srgbClr val="000000"/>
                </a:outerShdw>
              </a:effectLst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114800" y="1143000"/>
            <a:ext cx="1143000" cy="381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N" sz="1000" b="0" i="1" u="none" strike="noStrike" kern="1200" cap="none" spc="0" baseline="0">
                <a:solidFill>
                  <a:srgbClr val="003E6C"/>
                </a:solidFill>
                <a:effectLst>
                  <a:outerShdw dist="30001" dir="54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Хүснэгт 1 </a:t>
            </a:r>
            <a:endParaRPr lang="en-US" sz="1000" b="0" i="1" u="none" strike="noStrike" kern="1200" cap="none" spc="0" baseline="0">
              <a:solidFill>
                <a:srgbClr val="003E6C"/>
              </a:solidFill>
              <a:effectLst>
                <a:outerShdw dist="30001" dir="5400000">
                  <a:srgbClr val="000000"/>
                </a:outerShdw>
              </a:effectLst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10200" y="990600"/>
          <a:ext cx="3295650" cy="1724025"/>
        </p:xfrm>
        <a:graphic>
          <a:graphicData uri="http://schemas.openxmlformats.org/presentationml/2006/ole">
            <p:oleObj spid="_x0000_s2051" r:id="rId4" imgW="3295620" imgH="1723935" progId="Excel.Chart.8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3625" y="3200400"/>
          <a:ext cx="4178300" cy="627063"/>
        </p:xfrm>
        <a:graphic>
          <a:graphicData uri="http://schemas.openxmlformats.org/presentationml/2006/ole">
            <p:oleObj spid="_x0000_s2052" r:id="rId5" imgW="4276800" imgH="628650" progId="Excel.Sheet.1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10200" y="2819400"/>
          <a:ext cx="3295650" cy="1790700"/>
        </p:xfrm>
        <a:graphic>
          <a:graphicData uri="http://schemas.openxmlformats.org/presentationml/2006/ole">
            <p:oleObj spid="_x0000_s2053" r:id="rId6" imgW="3295620" imgH="1790790" progId="Excel.Chart.8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3625" y="5103813"/>
          <a:ext cx="4221163" cy="615950"/>
        </p:xfrm>
        <a:graphic>
          <a:graphicData uri="http://schemas.openxmlformats.org/presentationml/2006/ole">
            <p:oleObj spid="_x0000_s2054" r:id="rId7" imgW="4486320" imgH="657225" progId="Excel.Shee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10200" y="4724400"/>
          <a:ext cx="3295650" cy="1533525"/>
        </p:xfrm>
        <a:graphic>
          <a:graphicData uri="http://schemas.openxmlformats.org/presentationml/2006/ole">
            <p:oleObj spid="_x0000_s2055" r:id="rId8" imgW="3295620" imgH="1533615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81403" y="2057400"/>
            <a:ext cx="184151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 pitchFamily="34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47763" y="606425"/>
          <a:ext cx="3956050" cy="595313"/>
        </p:xfrm>
        <a:graphic>
          <a:graphicData uri="http://schemas.openxmlformats.org/presentationml/2006/ole">
            <p:oleObj spid="_x0000_s3074" r:id="rId3" imgW="4391010" imgH="657225" progId="Excel.Sheet.12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38775" y="333375"/>
          <a:ext cx="3295650" cy="1533525"/>
        </p:xfrm>
        <a:graphic>
          <a:graphicData uri="http://schemas.openxmlformats.org/presentationml/2006/ole">
            <p:oleObj spid="_x0000_s3075" r:id="rId4" imgW="3295620" imgH="1533615" progId="Excel.Chart.8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7763" y="3125788"/>
          <a:ext cx="3933825" cy="690562"/>
        </p:xfrm>
        <a:graphic>
          <a:graphicData uri="http://schemas.openxmlformats.org/presentationml/2006/ole">
            <p:oleObj spid="_x0000_s3076" r:id="rId5" imgW="3743280" imgH="657225" progId="Excel.Shee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10175" y="2466975"/>
          <a:ext cx="3905250" cy="2105025"/>
        </p:xfrm>
        <a:graphic>
          <a:graphicData uri="http://schemas.openxmlformats.org/presentationml/2006/ole">
            <p:oleObj spid="_x0000_s3077" r:id="rId6" imgW="3905280" imgH="2105115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2003</TotalTime>
  <Words>31</Words>
  <Application>Microsoft Office PowerPoint</Application>
  <PresentationFormat>On-screen Show (4:3)</PresentationFormat>
  <Paragraphs>18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Solstice</vt:lpstr>
      <vt:lpstr>Microsoft Office Excel Worksheet</vt:lpstr>
      <vt:lpstr>Microsoft Office Excel Chart</vt:lpstr>
      <vt:lpstr>Аж үйлдвэрийн 5 жилийн  үйлдвэрлэлт 2017 оны байдлаар  / 2005 оны зэрэгцүүлэх үнэ, сараар, сая.төг/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tserenpuntsag</dc:creator>
  <cp:lastModifiedBy>Bolor-Erdene_S</cp:lastModifiedBy>
  <cp:revision>223</cp:revision>
  <dcterms:created xsi:type="dcterms:W3CDTF">2014-11-06T07:56:32Z</dcterms:created>
  <dcterms:modified xsi:type="dcterms:W3CDTF">2018-03-22T06:09:49Z</dcterms:modified>
</cp:coreProperties>
</file>